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6" r:id="rId4"/>
    <p:sldId id="258" r:id="rId5"/>
    <p:sldId id="277" r:id="rId6"/>
    <p:sldId id="278" r:id="rId7"/>
    <p:sldId id="257" r:id="rId8"/>
    <p:sldId id="260" r:id="rId9"/>
    <p:sldId id="261" r:id="rId10"/>
    <p:sldId id="265" r:id="rId11"/>
    <p:sldId id="267" r:id="rId12"/>
    <p:sldId id="269" r:id="rId13"/>
    <p:sldId id="279" r:id="rId14"/>
    <p:sldId id="270" r:id="rId15"/>
    <p:sldId id="271" r:id="rId16"/>
    <p:sldId id="268" r:id="rId17"/>
    <p:sldId id="272" r:id="rId18"/>
    <p:sldId id="273" r:id="rId19"/>
    <p:sldId id="263" r:id="rId20"/>
    <p:sldId id="264" r:id="rId21"/>
    <p:sldId id="274" r:id="rId22"/>
    <p:sldId id="27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948A54"/>
    <a:srgbClr val="E6C682"/>
    <a:srgbClr val="825700"/>
    <a:srgbClr val="582C00"/>
    <a:srgbClr val="1E0800"/>
    <a:srgbClr val="412C00"/>
    <a:srgbClr val="D8C682"/>
    <a:srgbClr val="CBB65D"/>
    <a:srgbClr val="CFB86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88" autoAdjust="0"/>
    <p:restoredTop sz="95139" autoAdjust="0"/>
  </p:normalViewPr>
  <p:slideViewPr>
    <p:cSldViewPr>
      <p:cViewPr>
        <p:scale>
          <a:sx n="84" d="100"/>
          <a:sy n="84" d="100"/>
        </p:scale>
        <p:origin x="-1704" y="-8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pPr/>
              <a:t>3/6/2013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16653386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pPr/>
              <a:t>3/6/2013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30743200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pPr/>
              <a:t>3/6/2013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400146037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pPr/>
              <a:t>3/6/2013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312747211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AA909F-5D95-4D62-BC02-F840C8F8AC11}" type="datetimeFigureOut">
              <a:rPr lang="en-US" smtClean="0"/>
              <a:pPr/>
              <a:t>3/6/2013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36103881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AA909F-5D95-4D62-BC02-F840C8F8AC11}" type="datetimeFigureOut">
              <a:rPr lang="en-US" smtClean="0"/>
              <a:pPr/>
              <a:t>3/6/2013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36349161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AA909F-5D95-4D62-BC02-F840C8F8AC11}" type="datetimeFigureOut">
              <a:rPr lang="en-US" smtClean="0"/>
              <a:pPr/>
              <a:t>3/6/2013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25273906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AA909F-5D95-4D62-BC02-F840C8F8AC11}" type="datetimeFigureOut">
              <a:rPr lang="en-US" smtClean="0"/>
              <a:pPr/>
              <a:t>3/6/2013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24282180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AA909F-5D95-4D62-BC02-F840C8F8AC11}" type="datetimeFigureOut">
              <a:rPr lang="en-US" smtClean="0"/>
              <a:pPr/>
              <a:t>3/6/2013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27993089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AA909F-5D95-4D62-BC02-F840C8F8AC11}" type="datetimeFigureOut">
              <a:rPr lang="en-US" smtClean="0"/>
              <a:pPr/>
              <a:t>3/6/2013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41794221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AA909F-5D95-4D62-BC02-F840C8F8AC11}" type="datetimeFigureOut">
              <a:rPr lang="en-US" smtClean="0"/>
              <a:pPr/>
              <a:t>3/6/2013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10520444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AA909F-5D95-4D62-BC02-F840C8F8AC11}" type="datetimeFigureOut">
              <a:rPr lang="en-US" smtClean="0"/>
              <a:pPr/>
              <a:t>3/6/2013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2403772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648200" y="3581400"/>
            <a:ext cx="4953000" cy="1569660"/>
          </a:xfrm>
          <a:prstGeom prst="rect">
            <a:avLst/>
          </a:prstGeom>
          <a:noFill/>
        </p:spPr>
        <p:txBody>
          <a:bodyPr wrap="square" rtlCol="0">
            <a:spAutoFit/>
          </a:bodyPr>
          <a:lstStyle/>
          <a:p>
            <a:r>
              <a:rPr lang="en-US" sz="9600" dirty="0" smtClean="0">
                <a:ln w="6350">
                  <a:solidFill>
                    <a:sysClr val="windowText" lastClr="000000"/>
                  </a:solidFill>
                </a:ln>
                <a:solidFill>
                  <a:srgbClr val="825700"/>
                </a:solidFill>
                <a:latin typeface="Papyrus" pitchFamily="66" charset="0"/>
              </a:rPr>
              <a:t>27-28</a:t>
            </a:r>
            <a:endParaRPr lang="en-US" sz="9600" dirty="0">
              <a:ln w="6350">
                <a:solidFill>
                  <a:sysClr val="windowText" lastClr="000000"/>
                </a:solidFill>
              </a:ln>
              <a:solidFill>
                <a:srgbClr val="825700"/>
              </a:solidFill>
              <a:latin typeface="Papyrus" pitchFamily="66" charset="0"/>
            </a:endParaRPr>
          </a:p>
        </p:txBody>
      </p:sp>
      <p:pic>
        <p:nvPicPr>
          <p:cNvPr id="1027" name="Picture 3" descr="C:\Users\Ken\AppData\Local\Microsoft\Windows\Temporary Internet Files\Content.IE5\T5T34V6U\MC900433863[1].png"/>
          <p:cNvPicPr>
            <a:picLocks noChangeAspect="1" noChangeArrowheads="1"/>
          </p:cNvPicPr>
          <p:nvPr/>
        </p:nvPicPr>
        <p:blipFill>
          <a:blip r:embed="rId3" cstate="print">
            <a:extLst>
              <a:ext uri="{BEBA8EAE-BF5A-486C-A8C5-ECC9F3942E4B}">
                <a14:imgProps xmlns:a14="http://schemas.microsoft.com/office/drawing/2010/main" xmlns="">
                  <a14:imgLayer r:embed="rId4">
                    <a14:imgEffect>
                      <a14:colorTemperature colorTemp="11200"/>
                    </a14:imgEffect>
                  </a14:imgLayer>
                </a14:imgProps>
              </a:ext>
              <a:ext uri="{28A0092B-C50C-407E-A947-70E740481C1C}">
                <a14:useLocalDpi xmlns:a14="http://schemas.microsoft.com/office/drawing/2010/main" xmlns="" val="0"/>
              </a:ext>
            </a:extLst>
          </a:blip>
          <a:srcRect/>
          <a:stretch>
            <a:fillRect/>
          </a:stretch>
        </p:blipFill>
        <p:spPr bwMode="auto">
          <a:xfrm>
            <a:off x="76200" y="1219200"/>
            <a:ext cx="1219200" cy="1219200"/>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5"/>
          <p:cNvGrpSpPr>
            <a:grpSpLocks noChangeAspect="1"/>
          </p:cNvGrpSpPr>
          <p:nvPr/>
        </p:nvGrpSpPr>
        <p:grpSpPr bwMode="auto">
          <a:xfrm>
            <a:off x="228600" y="76200"/>
            <a:ext cx="990600" cy="1141772"/>
            <a:chOff x="2074" y="1231"/>
            <a:chExt cx="1612" cy="1858"/>
          </a:xfrm>
        </p:grpSpPr>
        <p:sp>
          <p:nvSpPr>
            <p:cNvPr id="9" name="AutoShape 4"/>
            <p:cNvSpPr>
              <a:spLocks noChangeAspect="1" noChangeArrowheads="1" noTextEdit="1"/>
            </p:cNvSpPr>
            <p:nvPr/>
          </p:nvSpPr>
          <p:spPr bwMode="auto">
            <a:xfrm>
              <a:off x="2074" y="1231"/>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996600"/>
                </a:solidFill>
              </a:endParaRPr>
            </a:p>
          </p:txBody>
        </p:sp>
        <p:sp>
          <p:nvSpPr>
            <p:cNvPr id="15" name="Freeform 14"/>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23"/>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24"/>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5"/>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6"/>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7"/>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28"/>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582C00"/>
                </a:solidFill>
              </a:endParaRPr>
            </a:p>
          </p:txBody>
        </p:sp>
        <p:sp>
          <p:nvSpPr>
            <p:cNvPr id="30" name="Freeform 29"/>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0"/>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extBox 1"/>
          <p:cNvSpPr txBox="1"/>
          <p:nvPr/>
        </p:nvSpPr>
        <p:spPr>
          <a:xfrm>
            <a:off x="1149144" y="146869"/>
            <a:ext cx="6547055" cy="2308324"/>
          </a:xfrm>
          <a:prstGeom prst="rect">
            <a:avLst/>
          </a:prstGeom>
          <a:noFill/>
        </p:spPr>
        <p:txBody>
          <a:bodyPr wrap="square" rtlCol="0">
            <a:spAutoFit/>
          </a:bodyPr>
          <a:lstStyle/>
          <a:p>
            <a:r>
              <a:rPr lang="en-US" sz="2400" b="1" dirty="0" smtClean="0">
                <a:solidFill>
                  <a:srgbClr val="825700"/>
                </a:solidFill>
                <a:effectLst>
                  <a:outerShdw blurRad="50800" dist="38100" dir="2700000" algn="tl" rotWithShape="0">
                    <a:schemeClr val="bg1">
                      <a:alpha val="40000"/>
                    </a:schemeClr>
                  </a:outerShdw>
                </a:effectLst>
                <a:latin typeface="Viner Hand ITC" pitchFamily="66" charset="0"/>
              </a:rPr>
              <a:t>A CD of this message will be available (free of charge) immediately following today's message</a:t>
            </a:r>
          </a:p>
          <a:p>
            <a:endParaRPr lang="en-US" sz="2400" b="1" dirty="0" smtClean="0">
              <a:solidFill>
                <a:srgbClr val="825700"/>
              </a:solidFill>
              <a:effectLst>
                <a:outerShdw blurRad="50800" dist="38100" dir="2700000" algn="tl" rotWithShape="0">
                  <a:schemeClr val="bg1">
                    <a:alpha val="40000"/>
                  </a:schemeClr>
                </a:outerShdw>
              </a:effectLst>
              <a:latin typeface="Viner Hand ITC" pitchFamily="66" charset="0"/>
            </a:endParaRPr>
          </a:p>
          <a:p>
            <a:r>
              <a:rPr lang="en-US" sz="2400" b="1" dirty="0" smtClean="0">
                <a:solidFill>
                  <a:srgbClr val="825700"/>
                </a:solidFill>
                <a:effectLst>
                  <a:outerShdw blurRad="50800" dist="38100" dir="2700000" algn="tl" rotWithShape="0">
                    <a:schemeClr val="bg1">
                      <a:alpha val="40000"/>
                    </a:schemeClr>
                  </a:outerShdw>
                </a:effectLst>
                <a:latin typeface="Viner Hand ITC" pitchFamily="66" charset="0"/>
              </a:rPr>
              <a:t>This message will be available via podcast later this week at calvaryokc.com</a:t>
            </a:r>
            <a:endParaRPr lang="en-US" sz="2400" b="1" dirty="0">
              <a:solidFill>
                <a:srgbClr val="825700"/>
              </a:solidFill>
              <a:effectLst>
                <a:outerShdw blurRad="50800" dist="38100" dir="2700000" algn="tl" rotWithShape="0">
                  <a:schemeClr val="bg1">
                    <a:alpha val="40000"/>
                  </a:schemeClr>
                </a:outerShdw>
              </a:effectLst>
              <a:latin typeface="Viner Hand ITC" pitchFamily="66" charset="0"/>
            </a:endParaRPr>
          </a:p>
        </p:txBody>
      </p:sp>
    </p:spTree>
    <p:extLst>
      <p:ext uri="{BB962C8B-B14F-4D97-AF65-F5344CB8AC3E}">
        <p14:creationId xmlns:p14="http://schemas.microsoft.com/office/powerpoint/2010/main" xmlns="" val="92091163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27-28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1569660"/>
          </a:xfrm>
          <a:prstGeom prst="rect">
            <a:avLst/>
          </a:prstGeom>
          <a:noFill/>
        </p:spPr>
        <p:txBody>
          <a:bodyPr wrap="square" rtlCol="0">
            <a:spAutoFit/>
          </a:bodyPr>
          <a:lstStyle/>
          <a:p>
            <a:r>
              <a:rPr lang="en-US" sz="3200" dirty="0"/>
              <a:t>Judges 10:14 ~ </a:t>
            </a:r>
            <a:r>
              <a:rPr lang="en-US" sz="3200" dirty="0">
                <a:solidFill>
                  <a:srgbClr val="FFFFFF"/>
                </a:solidFill>
              </a:rPr>
              <a:t>Go and cry out to the gods which you have chosen; let them deliver you in your time of distress.</a:t>
            </a:r>
          </a:p>
        </p:txBody>
      </p:sp>
    </p:spTree>
    <p:extLst>
      <p:ext uri="{BB962C8B-B14F-4D97-AF65-F5344CB8AC3E}">
        <p14:creationId xmlns:p14="http://schemas.microsoft.com/office/powerpoint/2010/main" xmlns="" val="232955011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27-28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5509200"/>
          </a:xfrm>
          <a:prstGeom prst="rect">
            <a:avLst/>
          </a:prstGeom>
          <a:noFill/>
        </p:spPr>
        <p:txBody>
          <a:bodyPr wrap="square" rtlCol="0">
            <a:spAutoFit/>
          </a:bodyPr>
          <a:lstStyle/>
          <a:p>
            <a:r>
              <a:rPr lang="en-US" sz="3200" dirty="0"/>
              <a:t>Jer. 2:23–28 (NLT) ~ </a:t>
            </a:r>
            <a:r>
              <a:rPr lang="en-US" sz="3200" baseline="30000" dirty="0"/>
              <a:t>23 </a:t>
            </a:r>
            <a:r>
              <a:rPr lang="en-US" sz="3200" dirty="0">
                <a:solidFill>
                  <a:srgbClr val="FFFFFF"/>
                </a:solidFill>
              </a:rPr>
              <a:t>“You say, ‘That’s not true! </a:t>
            </a:r>
          </a:p>
          <a:p>
            <a:r>
              <a:rPr lang="en-US" sz="3200" dirty="0">
                <a:solidFill>
                  <a:srgbClr val="FFFFFF"/>
                </a:solidFill>
              </a:rPr>
              <a:t>I haven’t worshiped the images of Baal!’ </a:t>
            </a:r>
          </a:p>
          <a:p>
            <a:r>
              <a:rPr lang="en-US" sz="3200" dirty="0">
                <a:solidFill>
                  <a:srgbClr val="FFFFFF"/>
                </a:solidFill>
              </a:rPr>
              <a:t>But how can you say that? </a:t>
            </a:r>
          </a:p>
          <a:p>
            <a:r>
              <a:rPr lang="en-US" sz="3200" dirty="0">
                <a:solidFill>
                  <a:srgbClr val="FFFFFF"/>
                </a:solidFill>
              </a:rPr>
              <a:t>Go and look in any valley in the land! </a:t>
            </a:r>
          </a:p>
          <a:p>
            <a:r>
              <a:rPr lang="en-US" sz="3200" dirty="0">
                <a:solidFill>
                  <a:srgbClr val="FFFFFF"/>
                </a:solidFill>
              </a:rPr>
              <a:t>Face the awful sins you have done. </a:t>
            </a:r>
          </a:p>
          <a:p>
            <a:r>
              <a:rPr lang="en-US" sz="3200" dirty="0">
                <a:solidFill>
                  <a:srgbClr val="FFFFFF"/>
                </a:solidFill>
              </a:rPr>
              <a:t>You are like a restless female camel </a:t>
            </a:r>
          </a:p>
          <a:p>
            <a:r>
              <a:rPr lang="en-US" sz="3200" dirty="0">
                <a:solidFill>
                  <a:srgbClr val="FFFFFF"/>
                </a:solidFill>
              </a:rPr>
              <a:t>desperately searching for a mate. </a:t>
            </a:r>
          </a:p>
          <a:p>
            <a:r>
              <a:rPr lang="en-US" sz="3200" baseline="30000" dirty="0"/>
              <a:t>24 </a:t>
            </a:r>
            <a:r>
              <a:rPr lang="en-US" sz="3200" dirty="0">
                <a:solidFill>
                  <a:srgbClr val="FFFFFF"/>
                </a:solidFill>
              </a:rPr>
              <a:t>You are like a wild donkey, </a:t>
            </a:r>
          </a:p>
          <a:p>
            <a:r>
              <a:rPr lang="en-US" sz="3200" dirty="0">
                <a:solidFill>
                  <a:srgbClr val="FFFFFF"/>
                </a:solidFill>
              </a:rPr>
              <a:t>sniffing the wind at mating time. </a:t>
            </a:r>
          </a:p>
          <a:p>
            <a:r>
              <a:rPr lang="en-US" sz="3200" dirty="0">
                <a:solidFill>
                  <a:srgbClr val="FFFFFF"/>
                </a:solidFill>
              </a:rPr>
              <a:t>Who can restrain her lust? </a:t>
            </a:r>
          </a:p>
        </p:txBody>
      </p:sp>
    </p:spTree>
    <p:extLst>
      <p:ext uri="{BB962C8B-B14F-4D97-AF65-F5344CB8AC3E}">
        <p14:creationId xmlns:p14="http://schemas.microsoft.com/office/powerpoint/2010/main" xmlns="" val="316689840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27-28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4524315"/>
          </a:xfrm>
          <a:prstGeom prst="rect">
            <a:avLst/>
          </a:prstGeom>
          <a:noFill/>
        </p:spPr>
        <p:txBody>
          <a:bodyPr wrap="square" rtlCol="0">
            <a:spAutoFit/>
          </a:bodyPr>
          <a:lstStyle/>
          <a:p>
            <a:r>
              <a:rPr lang="en-US" sz="3200" dirty="0">
                <a:solidFill>
                  <a:srgbClr val="FFFFFF"/>
                </a:solidFill>
              </a:rPr>
              <a:t>Those who desire her don’t need to search, </a:t>
            </a:r>
          </a:p>
          <a:p>
            <a:r>
              <a:rPr lang="en-US" sz="3200" dirty="0">
                <a:solidFill>
                  <a:srgbClr val="FFFFFF"/>
                </a:solidFill>
              </a:rPr>
              <a:t>for she goes running to them! </a:t>
            </a:r>
          </a:p>
          <a:p>
            <a:r>
              <a:rPr lang="en-US" sz="3200" baseline="30000" dirty="0"/>
              <a:t>25 </a:t>
            </a:r>
            <a:r>
              <a:rPr lang="en-US" sz="3200" dirty="0">
                <a:solidFill>
                  <a:srgbClr val="FFFFFF"/>
                </a:solidFill>
              </a:rPr>
              <a:t>When will you stop running? </a:t>
            </a:r>
          </a:p>
          <a:p>
            <a:r>
              <a:rPr lang="en-US" sz="3200" dirty="0">
                <a:solidFill>
                  <a:srgbClr val="FFFFFF"/>
                </a:solidFill>
              </a:rPr>
              <a:t>When will you stop panting after other gods? </a:t>
            </a:r>
          </a:p>
          <a:p>
            <a:r>
              <a:rPr lang="en-US" sz="3200" dirty="0">
                <a:solidFill>
                  <a:srgbClr val="FFFFFF"/>
                </a:solidFill>
              </a:rPr>
              <a:t>But you say, ‘Save your breath. </a:t>
            </a:r>
          </a:p>
          <a:p>
            <a:r>
              <a:rPr lang="en-US" sz="3200" dirty="0">
                <a:solidFill>
                  <a:srgbClr val="FFFFFF"/>
                </a:solidFill>
              </a:rPr>
              <a:t>I’m in love with these foreign gods, </a:t>
            </a:r>
          </a:p>
          <a:p>
            <a:r>
              <a:rPr lang="en-US" sz="3200" dirty="0">
                <a:solidFill>
                  <a:srgbClr val="FFFFFF"/>
                </a:solidFill>
              </a:rPr>
              <a:t>and I can’t stop loving them now!’ </a:t>
            </a:r>
          </a:p>
        </p:txBody>
      </p:sp>
    </p:spTree>
    <p:extLst>
      <p:ext uri="{BB962C8B-B14F-4D97-AF65-F5344CB8AC3E}">
        <p14:creationId xmlns:p14="http://schemas.microsoft.com/office/powerpoint/2010/main" xmlns="" val="388562785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27-28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5509200"/>
          </a:xfrm>
          <a:prstGeom prst="rect">
            <a:avLst/>
          </a:prstGeom>
          <a:noFill/>
        </p:spPr>
        <p:txBody>
          <a:bodyPr wrap="square" rtlCol="0">
            <a:spAutoFit/>
          </a:bodyPr>
          <a:lstStyle/>
          <a:p>
            <a:r>
              <a:rPr lang="en-US" sz="3200" baseline="30000" dirty="0"/>
              <a:t>26 </a:t>
            </a:r>
            <a:r>
              <a:rPr lang="en-US" sz="3200" dirty="0">
                <a:solidFill>
                  <a:srgbClr val="FFFFFF"/>
                </a:solidFill>
              </a:rPr>
              <a:t>“Israel is like a thief </a:t>
            </a:r>
          </a:p>
          <a:p>
            <a:r>
              <a:rPr lang="en-US" sz="3200" dirty="0">
                <a:solidFill>
                  <a:srgbClr val="FFFFFF"/>
                </a:solidFill>
              </a:rPr>
              <a:t>who feels shame only when he gets caught. </a:t>
            </a:r>
          </a:p>
          <a:p>
            <a:r>
              <a:rPr lang="en-US" sz="3200" dirty="0">
                <a:solidFill>
                  <a:srgbClr val="FFFFFF"/>
                </a:solidFill>
              </a:rPr>
              <a:t>They, their kings, officials, priests, and prophets— </a:t>
            </a:r>
          </a:p>
          <a:p>
            <a:r>
              <a:rPr lang="en-US" sz="3200" dirty="0">
                <a:solidFill>
                  <a:srgbClr val="FFFFFF"/>
                </a:solidFill>
              </a:rPr>
              <a:t>all are alike in this. </a:t>
            </a:r>
          </a:p>
          <a:p>
            <a:r>
              <a:rPr lang="en-US" sz="3200" baseline="30000" dirty="0"/>
              <a:t>27 </a:t>
            </a:r>
            <a:r>
              <a:rPr lang="en-US" sz="3200" dirty="0">
                <a:solidFill>
                  <a:srgbClr val="FFFFFF"/>
                </a:solidFill>
              </a:rPr>
              <a:t>To an image carved from a piece of wood they say, </a:t>
            </a:r>
          </a:p>
          <a:p>
            <a:r>
              <a:rPr lang="en-US" sz="3200" dirty="0">
                <a:solidFill>
                  <a:srgbClr val="FFFFFF"/>
                </a:solidFill>
              </a:rPr>
              <a:t>‘You are my father.’ </a:t>
            </a:r>
          </a:p>
          <a:p>
            <a:r>
              <a:rPr lang="en-US" sz="3200" dirty="0">
                <a:solidFill>
                  <a:srgbClr val="FFFFFF"/>
                </a:solidFill>
              </a:rPr>
              <a:t>To an idol chiseled from a block of stone they say, </a:t>
            </a:r>
          </a:p>
        </p:txBody>
      </p:sp>
    </p:spTree>
    <p:extLst>
      <p:ext uri="{BB962C8B-B14F-4D97-AF65-F5344CB8AC3E}">
        <p14:creationId xmlns:p14="http://schemas.microsoft.com/office/powerpoint/2010/main" xmlns="" val="392400169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27-28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5016758"/>
          </a:xfrm>
          <a:prstGeom prst="rect">
            <a:avLst/>
          </a:prstGeom>
          <a:noFill/>
        </p:spPr>
        <p:txBody>
          <a:bodyPr wrap="square" rtlCol="0">
            <a:spAutoFit/>
          </a:bodyPr>
          <a:lstStyle/>
          <a:p>
            <a:r>
              <a:rPr lang="en-US" sz="3200" dirty="0">
                <a:solidFill>
                  <a:srgbClr val="FFFFFF"/>
                </a:solidFill>
              </a:rPr>
              <a:t>‘You are my mother.’ </a:t>
            </a:r>
          </a:p>
          <a:p>
            <a:r>
              <a:rPr lang="en-US" sz="3200" dirty="0">
                <a:solidFill>
                  <a:srgbClr val="FFFFFF"/>
                </a:solidFill>
              </a:rPr>
              <a:t>They turn their backs on me, </a:t>
            </a:r>
          </a:p>
          <a:p>
            <a:r>
              <a:rPr lang="en-US" sz="3200" dirty="0">
                <a:solidFill>
                  <a:srgbClr val="FFFFFF"/>
                </a:solidFill>
              </a:rPr>
              <a:t>but in times of trouble they cry out to me, </a:t>
            </a:r>
          </a:p>
          <a:p>
            <a:r>
              <a:rPr lang="en-US" sz="3200" dirty="0">
                <a:solidFill>
                  <a:srgbClr val="FFFFFF"/>
                </a:solidFill>
              </a:rPr>
              <a:t>‘Come and save us!’ </a:t>
            </a:r>
          </a:p>
          <a:p>
            <a:r>
              <a:rPr lang="en-US" sz="3200" baseline="30000" dirty="0"/>
              <a:t>28 </a:t>
            </a:r>
            <a:r>
              <a:rPr lang="en-US" sz="3200" dirty="0">
                <a:solidFill>
                  <a:srgbClr val="FFFFFF"/>
                </a:solidFill>
              </a:rPr>
              <a:t>But why not call on these gods you have made? </a:t>
            </a:r>
          </a:p>
          <a:p>
            <a:r>
              <a:rPr lang="en-US" sz="3200" dirty="0">
                <a:solidFill>
                  <a:srgbClr val="FFFFFF"/>
                </a:solidFill>
              </a:rPr>
              <a:t>When trouble comes, let them save you if they can! </a:t>
            </a:r>
          </a:p>
          <a:p>
            <a:r>
              <a:rPr lang="en-US" sz="3200" dirty="0">
                <a:solidFill>
                  <a:srgbClr val="FFFFFF"/>
                </a:solidFill>
              </a:rPr>
              <a:t>For you have as many gods </a:t>
            </a:r>
          </a:p>
          <a:p>
            <a:r>
              <a:rPr lang="en-US" sz="3200" dirty="0">
                <a:solidFill>
                  <a:srgbClr val="FFFFFF"/>
                </a:solidFill>
              </a:rPr>
              <a:t>as there are towns in Judah</a:t>
            </a:r>
            <a:r>
              <a:rPr lang="en-US" sz="3200" dirty="0" smtClean="0">
                <a:solidFill>
                  <a:srgbClr val="FFFFFF"/>
                </a:solidFill>
              </a:rPr>
              <a:t>.” </a:t>
            </a:r>
            <a:endParaRPr lang="en-US" sz="3200" dirty="0">
              <a:solidFill>
                <a:srgbClr val="FFFFFF"/>
              </a:solidFill>
            </a:endParaRPr>
          </a:p>
        </p:txBody>
      </p:sp>
    </p:spTree>
    <p:extLst>
      <p:ext uri="{BB962C8B-B14F-4D97-AF65-F5344CB8AC3E}">
        <p14:creationId xmlns:p14="http://schemas.microsoft.com/office/powerpoint/2010/main" xmlns="" val="10952854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27-28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1077218"/>
          </a:xfrm>
          <a:prstGeom prst="rect">
            <a:avLst/>
          </a:prstGeom>
          <a:noFill/>
        </p:spPr>
        <p:txBody>
          <a:bodyPr wrap="square" rtlCol="0">
            <a:spAutoFit/>
          </a:bodyPr>
          <a:lstStyle/>
          <a:p>
            <a:r>
              <a:rPr lang="en-US" sz="3200" dirty="0"/>
              <a:t>Is. 57:13a ~ </a:t>
            </a:r>
            <a:r>
              <a:rPr lang="en-US" sz="3200" dirty="0">
                <a:solidFill>
                  <a:srgbClr val="FFFFFF"/>
                </a:solidFill>
              </a:rPr>
              <a:t>When you cry out, </a:t>
            </a:r>
          </a:p>
          <a:p>
            <a:r>
              <a:rPr lang="en-US" sz="3200" dirty="0">
                <a:solidFill>
                  <a:srgbClr val="FFFFFF"/>
                </a:solidFill>
              </a:rPr>
              <a:t>Let your collection </a:t>
            </a:r>
            <a:r>
              <a:rPr lang="en-US" sz="3200" i="1" dirty="0">
                <a:solidFill>
                  <a:srgbClr val="FFFFFF"/>
                </a:solidFill>
              </a:rPr>
              <a:t>of idols</a:t>
            </a:r>
            <a:r>
              <a:rPr lang="en-US" sz="3200" dirty="0">
                <a:solidFill>
                  <a:srgbClr val="FFFFFF"/>
                </a:solidFill>
              </a:rPr>
              <a:t> deliver you. </a:t>
            </a:r>
          </a:p>
        </p:txBody>
      </p:sp>
    </p:spTree>
    <p:extLst>
      <p:ext uri="{BB962C8B-B14F-4D97-AF65-F5344CB8AC3E}">
        <p14:creationId xmlns:p14="http://schemas.microsoft.com/office/powerpoint/2010/main" xmlns="" val="399833991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27-28</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25004468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27-28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2971800" cy="584775"/>
          </a:xfrm>
          <a:prstGeom prst="rect">
            <a:avLst/>
          </a:prstGeom>
          <a:noFill/>
        </p:spPr>
        <p:txBody>
          <a:bodyPr wrap="square" rtlCol="0">
            <a:spAutoFit/>
          </a:bodyPr>
          <a:lstStyle/>
          <a:p>
            <a:r>
              <a:rPr lang="en-US" sz="3200" dirty="0">
                <a:solidFill>
                  <a:srgbClr val="FFFFFF"/>
                </a:solidFill>
              </a:rPr>
              <a:t>Spirit</a:t>
            </a:r>
            <a:r>
              <a:rPr lang="en-US" sz="3200" dirty="0"/>
              <a:t> ~ </a:t>
            </a:r>
            <a:r>
              <a:rPr lang="en-US" sz="3200" b="1" i="1" dirty="0" err="1">
                <a:solidFill>
                  <a:srgbClr val="FFFFFF"/>
                </a:solidFill>
                <a:latin typeface="Times New Roman" pitchFamily="18" charset="0"/>
                <a:cs typeface="Times New Roman" pitchFamily="18" charset="0"/>
              </a:rPr>
              <a:t>elohim</a:t>
            </a:r>
            <a:r>
              <a:rPr lang="en-US" sz="3200" b="1" dirty="0">
                <a:solidFill>
                  <a:srgbClr val="FFFFFF"/>
                </a:solidFill>
                <a:latin typeface="Times New Roman" pitchFamily="18" charset="0"/>
                <a:cs typeface="Times New Roman" pitchFamily="18" charset="0"/>
              </a:rPr>
              <a:t> </a:t>
            </a:r>
          </a:p>
        </p:txBody>
      </p:sp>
      <p:sp>
        <p:nvSpPr>
          <p:cNvPr id="4" name="TextBox 3"/>
          <p:cNvSpPr txBox="1"/>
          <p:nvPr/>
        </p:nvSpPr>
        <p:spPr>
          <a:xfrm>
            <a:off x="3172554" y="1016001"/>
            <a:ext cx="4786114" cy="608062"/>
          </a:xfrm>
          <a:prstGeom prst="rect">
            <a:avLst/>
          </a:prstGeom>
          <a:noFill/>
        </p:spPr>
        <p:txBody>
          <a:bodyPr wrap="square" rtlCol="0">
            <a:spAutoFit/>
          </a:bodyPr>
          <a:lstStyle/>
          <a:p>
            <a:r>
              <a:rPr lang="en-US" sz="3200" dirty="0"/>
              <a:t>– </a:t>
            </a:r>
            <a:r>
              <a:rPr lang="en-US" sz="3200" dirty="0" smtClean="0"/>
              <a:t> </a:t>
            </a:r>
            <a:r>
              <a:rPr lang="en-US" sz="3200" dirty="0"/>
              <a:t>NASB, </a:t>
            </a:r>
            <a:r>
              <a:rPr lang="en-US" sz="3200" dirty="0">
                <a:solidFill>
                  <a:srgbClr val="FFFFFF"/>
                </a:solidFill>
              </a:rPr>
              <a:t>divine being</a:t>
            </a:r>
            <a:endParaRPr lang="en-US" sz="3200" b="1" dirty="0">
              <a:solidFill>
                <a:srgbClr val="FFFFFF"/>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5538415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27-28</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223249950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27-28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584775"/>
          </a:xfrm>
          <a:prstGeom prst="rect">
            <a:avLst/>
          </a:prstGeom>
          <a:noFill/>
        </p:spPr>
        <p:txBody>
          <a:bodyPr wrap="square" rtlCol="0">
            <a:spAutoFit/>
          </a:bodyPr>
          <a:lstStyle/>
          <a:p>
            <a:r>
              <a:rPr lang="en-US" sz="3200" dirty="0"/>
              <a:t>Why would God bring Samuel back?</a:t>
            </a:r>
          </a:p>
        </p:txBody>
      </p:sp>
      <p:sp>
        <p:nvSpPr>
          <p:cNvPr id="4" name="TextBox 3"/>
          <p:cNvSpPr txBox="1"/>
          <p:nvPr/>
        </p:nvSpPr>
        <p:spPr>
          <a:xfrm>
            <a:off x="685800" y="1488140"/>
            <a:ext cx="8077200" cy="1077218"/>
          </a:xfrm>
          <a:prstGeom prst="rect">
            <a:avLst/>
          </a:prstGeom>
          <a:noFill/>
        </p:spPr>
        <p:txBody>
          <a:bodyPr wrap="square" rtlCol="0">
            <a:spAutoFit/>
          </a:bodyPr>
          <a:lstStyle/>
          <a:p>
            <a:r>
              <a:rPr lang="en-US" sz="3200" dirty="0">
                <a:solidFill>
                  <a:srgbClr val="FFFFFF"/>
                </a:solidFill>
              </a:rPr>
              <a:t>1) </a:t>
            </a:r>
            <a:r>
              <a:rPr lang="en-US" sz="3200" dirty="0"/>
              <a:t>Make Saul's crime an instrument of his punishment</a:t>
            </a:r>
            <a:endParaRPr lang="en-US" sz="3200" dirty="0">
              <a:solidFill>
                <a:schemeClr val="bg1"/>
              </a:solidFill>
              <a:latin typeface="+mj-lt"/>
            </a:endParaRPr>
          </a:p>
        </p:txBody>
      </p:sp>
      <p:sp>
        <p:nvSpPr>
          <p:cNvPr id="5" name="TextBox 4"/>
          <p:cNvSpPr txBox="1"/>
          <p:nvPr/>
        </p:nvSpPr>
        <p:spPr>
          <a:xfrm>
            <a:off x="702130" y="2504182"/>
            <a:ext cx="8382000" cy="584775"/>
          </a:xfrm>
          <a:prstGeom prst="rect">
            <a:avLst/>
          </a:prstGeom>
          <a:noFill/>
        </p:spPr>
        <p:txBody>
          <a:bodyPr wrap="square" rtlCol="0">
            <a:spAutoFit/>
          </a:bodyPr>
          <a:lstStyle/>
          <a:p>
            <a:r>
              <a:rPr lang="en-US" sz="3200" dirty="0">
                <a:solidFill>
                  <a:srgbClr val="FFFFFF"/>
                </a:solidFill>
              </a:rPr>
              <a:t>2) </a:t>
            </a:r>
            <a:r>
              <a:rPr lang="en-US" sz="3200" dirty="0"/>
              <a:t>Show God's superiority to the heathen </a:t>
            </a:r>
            <a:endParaRPr lang="en-US" sz="3200" dirty="0">
              <a:solidFill>
                <a:srgbClr val="D8C682"/>
              </a:solidFill>
              <a:latin typeface="+mj-lt"/>
            </a:endParaRPr>
          </a:p>
        </p:txBody>
      </p:sp>
      <p:sp>
        <p:nvSpPr>
          <p:cNvPr id="7" name="TextBox 6"/>
          <p:cNvSpPr txBox="1"/>
          <p:nvPr/>
        </p:nvSpPr>
        <p:spPr>
          <a:xfrm>
            <a:off x="685800" y="3041967"/>
            <a:ext cx="8382000" cy="584775"/>
          </a:xfrm>
          <a:prstGeom prst="rect">
            <a:avLst/>
          </a:prstGeom>
          <a:noFill/>
        </p:spPr>
        <p:txBody>
          <a:bodyPr wrap="square" rtlCol="0">
            <a:spAutoFit/>
          </a:bodyPr>
          <a:lstStyle/>
          <a:p>
            <a:r>
              <a:rPr lang="en-US" sz="3200" dirty="0">
                <a:solidFill>
                  <a:srgbClr val="FFFFFF"/>
                </a:solidFill>
              </a:rPr>
              <a:t>3) </a:t>
            </a:r>
            <a:r>
              <a:rPr lang="en-US" sz="3200" dirty="0"/>
              <a:t>Demonstrate life </a:t>
            </a:r>
            <a:r>
              <a:rPr lang="en-US" sz="3200"/>
              <a:t>after </a:t>
            </a:r>
            <a:r>
              <a:rPr lang="en-US" sz="3200" smtClean="0"/>
              <a:t>death</a:t>
            </a:r>
            <a:endParaRPr lang="en-US" sz="3200" dirty="0">
              <a:solidFill>
                <a:srgbClr val="D8C682"/>
              </a:solidFill>
              <a:latin typeface="+mj-lt"/>
            </a:endParaRPr>
          </a:p>
        </p:txBody>
      </p:sp>
    </p:spTree>
    <p:extLst>
      <p:ext uri="{BB962C8B-B14F-4D97-AF65-F5344CB8AC3E}">
        <p14:creationId xmlns:p14="http://schemas.microsoft.com/office/powerpoint/2010/main" xmlns="" val="209351241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par>
                          <p:cTn id="24" fill="hold">
                            <p:stCondLst>
                              <p:cond delay="500"/>
                            </p:stCondLst>
                            <p:childTnLst>
                              <p:par>
                                <p:cTn id="25" presetID="9" presetClass="emph" presetSubtype="0" grpId="1" nodeType="afterEffect">
                                  <p:stCondLst>
                                    <p:cond delay="0"/>
                                  </p:stCondLst>
                                  <p:childTnLst>
                                    <p:set>
                                      <p:cBhvr rctx="PPT">
                                        <p:cTn id="26" dur="indefinite"/>
                                        <p:tgtEl>
                                          <p:spTgt spid="4"/>
                                        </p:tgtEl>
                                        <p:attrNameLst>
                                          <p:attrName>style.opacity</p:attrName>
                                        </p:attrNameLst>
                                      </p:cBhvr>
                                      <p:to>
                                        <p:strVal val="0.5"/>
                                      </p:to>
                                    </p:set>
                                    <p:animEffect filter="image" prLst="opacity: 0.5">
                                      <p:cBhvr rctx="IE">
                                        <p:cTn id="27" dur="indefinite"/>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p:cTn id="32" dur="500" fill="hold"/>
                                        <p:tgtEl>
                                          <p:spTgt spid="7"/>
                                        </p:tgtEl>
                                        <p:attrNameLst>
                                          <p:attrName>ppt_w</p:attrName>
                                        </p:attrNameLst>
                                      </p:cBhvr>
                                      <p:tavLst>
                                        <p:tav tm="0">
                                          <p:val>
                                            <p:fltVal val="0"/>
                                          </p:val>
                                        </p:tav>
                                        <p:tav tm="100000">
                                          <p:val>
                                            <p:strVal val="#ppt_w"/>
                                          </p:val>
                                        </p:tav>
                                      </p:tavLst>
                                    </p:anim>
                                    <p:anim calcmode="lin" valueType="num">
                                      <p:cBhvr>
                                        <p:cTn id="33" dur="500" fill="hold"/>
                                        <p:tgtEl>
                                          <p:spTgt spid="7"/>
                                        </p:tgtEl>
                                        <p:attrNameLst>
                                          <p:attrName>ppt_h</p:attrName>
                                        </p:attrNameLst>
                                      </p:cBhvr>
                                      <p:tavLst>
                                        <p:tav tm="0">
                                          <p:val>
                                            <p:fltVal val="0"/>
                                          </p:val>
                                        </p:tav>
                                        <p:tav tm="100000">
                                          <p:val>
                                            <p:strVal val="#ppt_h"/>
                                          </p:val>
                                        </p:tav>
                                      </p:tavLst>
                                    </p:anim>
                                    <p:animEffect transition="in" filter="fade">
                                      <p:cBhvr>
                                        <p:cTn id="34" dur="500"/>
                                        <p:tgtEl>
                                          <p:spTgt spid="7"/>
                                        </p:tgtEl>
                                      </p:cBhvr>
                                    </p:animEffect>
                                  </p:childTnLst>
                                </p:cTn>
                              </p:par>
                            </p:childTnLst>
                          </p:cTn>
                        </p:par>
                        <p:par>
                          <p:cTn id="35" fill="hold">
                            <p:stCondLst>
                              <p:cond delay="500"/>
                            </p:stCondLst>
                            <p:childTnLst>
                              <p:par>
                                <p:cTn id="36" presetID="9" presetClass="emph" presetSubtype="0" grpId="1" nodeType="afterEffect">
                                  <p:stCondLst>
                                    <p:cond delay="0"/>
                                  </p:stCondLst>
                                  <p:childTnLst>
                                    <p:set>
                                      <p:cBhvr rctx="PPT">
                                        <p:cTn id="37" dur="indefinite"/>
                                        <p:tgtEl>
                                          <p:spTgt spid="5"/>
                                        </p:tgtEl>
                                        <p:attrNameLst>
                                          <p:attrName>style.opacity</p:attrName>
                                        </p:attrNameLst>
                                      </p:cBhvr>
                                      <p:to>
                                        <p:strVal val="0.5"/>
                                      </p:to>
                                    </p:set>
                                    <p:animEffect filter="image" prLst="opacity: 0.5">
                                      <p:cBhvr rctx="IE">
                                        <p:cTn id="38" dur="indefinite"/>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4" grpId="1"/>
      <p:bldP spid="5" grpId="0"/>
      <p:bldP spid="5" grpId="1"/>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27-28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5016758"/>
          </a:xfrm>
          <a:prstGeom prst="rect">
            <a:avLst/>
          </a:prstGeom>
          <a:noFill/>
        </p:spPr>
        <p:txBody>
          <a:bodyPr wrap="square" rtlCol="0">
            <a:spAutoFit/>
          </a:bodyPr>
          <a:lstStyle/>
          <a:p>
            <a:r>
              <a:rPr lang="en-US" sz="3200" dirty="0">
                <a:solidFill>
                  <a:srgbClr val="FFFFFF"/>
                </a:solidFill>
              </a:rPr>
              <a:t>William Law (1686-1761), The Spirit of Prayer ~ </a:t>
            </a:r>
            <a:r>
              <a:rPr lang="en-US" sz="3200" dirty="0"/>
              <a:t>"Consider yourself as always wrong, as having gone aside, and lost your right path, when any delight, desire, or trouble, is suffered to live in you, that cannot be made a part of this prayer of the heart to God.  For nothing so infallibly shows us the true state of our heart, as that which gives us either delight or trouble; for as our delight and trouble is, </a:t>
            </a:r>
          </a:p>
        </p:txBody>
      </p:sp>
    </p:spTree>
    <p:extLst>
      <p:ext uri="{BB962C8B-B14F-4D97-AF65-F5344CB8AC3E}">
        <p14:creationId xmlns:p14="http://schemas.microsoft.com/office/powerpoint/2010/main" xmlns="" val="8299024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27-28</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13334179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Rounded Rectangle 5"/>
          <p:cNvSpPr/>
          <p:nvPr/>
        </p:nvSpPr>
        <p:spPr>
          <a:xfrm>
            <a:off x="265176" y="2903982"/>
            <a:ext cx="2212848" cy="829818"/>
          </a:xfrm>
          <a:prstGeom prst="roundRect">
            <a:avLst/>
          </a:prstGeom>
          <a:solidFill>
            <a:srgbClr val="1E0800">
              <a:alpha val="74902"/>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27-28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584775"/>
          </a:xfrm>
          <a:prstGeom prst="rect">
            <a:avLst/>
          </a:prstGeom>
          <a:noFill/>
        </p:spPr>
        <p:txBody>
          <a:bodyPr wrap="square" rtlCol="0">
            <a:spAutoFit/>
          </a:bodyPr>
          <a:lstStyle/>
          <a:p>
            <a:pPr>
              <a:tabLst>
                <a:tab pos="4114800" algn="l"/>
              </a:tabLst>
            </a:pPr>
            <a:r>
              <a:rPr lang="en-US" sz="3200" dirty="0" smtClean="0">
                <a:solidFill>
                  <a:srgbClr val="E6C682"/>
                </a:solidFill>
                <a:latin typeface="+mj-lt"/>
              </a:rPr>
              <a:t>Author unknown</a:t>
            </a:r>
            <a:endParaRPr lang="en-US" sz="3200" dirty="0">
              <a:solidFill>
                <a:srgbClr val="E6C682"/>
              </a:solidFill>
              <a:latin typeface="+mj-lt"/>
            </a:endParaRPr>
          </a:p>
        </p:txBody>
      </p:sp>
      <p:sp>
        <p:nvSpPr>
          <p:cNvPr id="4" name="TextBox 3"/>
          <p:cNvSpPr txBox="1"/>
          <p:nvPr/>
        </p:nvSpPr>
        <p:spPr>
          <a:xfrm>
            <a:off x="457200" y="1488140"/>
            <a:ext cx="8305800" cy="584775"/>
          </a:xfrm>
          <a:prstGeom prst="rect">
            <a:avLst/>
          </a:prstGeom>
          <a:noFill/>
        </p:spPr>
        <p:txBody>
          <a:bodyPr wrap="square" rtlCol="0">
            <a:spAutoFit/>
          </a:bodyPr>
          <a:lstStyle/>
          <a:p>
            <a:r>
              <a:rPr lang="en-US" sz="3200" dirty="0" smtClean="0">
                <a:solidFill>
                  <a:schemeClr val="bg1"/>
                </a:solidFill>
                <a:latin typeface="+mj-lt"/>
              </a:rPr>
              <a:t>Double</a:t>
            </a:r>
            <a:r>
              <a:rPr lang="en-US" sz="3200" dirty="0" smtClean="0">
                <a:solidFill>
                  <a:srgbClr val="D8C682"/>
                </a:solidFill>
                <a:latin typeface="+mj-lt"/>
              </a:rPr>
              <a:t> ~ KJV, </a:t>
            </a:r>
            <a:r>
              <a:rPr lang="en-US" sz="3200" dirty="0" smtClean="0">
                <a:solidFill>
                  <a:schemeClr val="bg1"/>
                </a:solidFill>
                <a:latin typeface="+mj-lt"/>
              </a:rPr>
              <a:t>worthy</a:t>
            </a:r>
            <a:endParaRPr lang="en-US" sz="3200" dirty="0">
              <a:solidFill>
                <a:schemeClr val="bg1"/>
              </a:solidFill>
              <a:latin typeface="+mj-lt"/>
            </a:endParaRPr>
          </a:p>
        </p:txBody>
      </p:sp>
      <p:sp>
        <p:nvSpPr>
          <p:cNvPr id="5" name="TextBox 4"/>
          <p:cNvSpPr txBox="1"/>
          <p:nvPr/>
        </p:nvSpPr>
        <p:spPr>
          <a:xfrm>
            <a:off x="538844" y="2239374"/>
            <a:ext cx="8382000" cy="1077218"/>
          </a:xfrm>
          <a:prstGeom prst="rect">
            <a:avLst/>
          </a:prstGeom>
          <a:noFill/>
        </p:spPr>
        <p:txBody>
          <a:bodyPr wrap="square" rtlCol="0">
            <a:spAutoFit/>
          </a:bodyPr>
          <a:lstStyle/>
          <a:p>
            <a:r>
              <a:rPr lang="en-US" sz="3200" dirty="0" smtClean="0">
                <a:solidFill>
                  <a:srgbClr val="FFFFFF"/>
                </a:solidFill>
                <a:latin typeface="+mj-lt"/>
              </a:rPr>
              <a:t>Tabernacle</a:t>
            </a:r>
            <a:r>
              <a:rPr lang="en-US" sz="3200" dirty="0" smtClean="0">
                <a:solidFill>
                  <a:srgbClr val="D8C682"/>
                </a:solidFill>
                <a:latin typeface="+mj-lt"/>
              </a:rPr>
              <a:t> ~ </a:t>
            </a:r>
            <a:r>
              <a:rPr lang="en-US" sz="3200" b="1" i="1" dirty="0" err="1" smtClean="0">
                <a:solidFill>
                  <a:srgbClr val="FFFFFF"/>
                </a:solidFill>
                <a:latin typeface="Times New Roman" pitchFamily="18" charset="0"/>
                <a:cs typeface="Times New Roman" pitchFamily="18" charset="0"/>
              </a:rPr>
              <a:t>hēkal</a:t>
            </a:r>
            <a:r>
              <a:rPr lang="en-US" sz="3200" b="1" dirty="0" smtClean="0">
                <a:solidFill>
                  <a:srgbClr val="FFFFFF"/>
                </a:solidFill>
                <a:latin typeface="Times New Roman" pitchFamily="18" charset="0"/>
                <a:cs typeface="Times New Roman" pitchFamily="18" charset="0"/>
              </a:rPr>
              <a:t> </a:t>
            </a:r>
            <a:r>
              <a:rPr lang="en-US" sz="3200" dirty="0" smtClean="0">
                <a:solidFill>
                  <a:srgbClr val="D8C682"/>
                </a:solidFill>
                <a:latin typeface="+mj-lt"/>
              </a:rPr>
              <a:t>– NIV, NASB ~ </a:t>
            </a:r>
            <a:r>
              <a:rPr lang="en-US" sz="3200" dirty="0" smtClean="0">
                <a:solidFill>
                  <a:srgbClr val="FFFFFF"/>
                </a:solidFill>
                <a:latin typeface="+mj-lt"/>
              </a:rPr>
              <a:t>Temple</a:t>
            </a:r>
            <a:r>
              <a:rPr lang="en-US" sz="3200" dirty="0" smtClean="0">
                <a:solidFill>
                  <a:srgbClr val="D8C682"/>
                </a:solidFill>
                <a:latin typeface="+mj-lt"/>
              </a:rPr>
              <a:t> – the sense of a large public place </a:t>
            </a:r>
            <a:endParaRPr lang="en-US" sz="3200" dirty="0">
              <a:solidFill>
                <a:srgbClr val="D8C682"/>
              </a:solidFill>
              <a:latin typeface="+mj-lt"/>
            </a:endParaRPr>
          </a:p>
        </p:txBody>
      </p:sp>
    </p:spTree>
    <p:extLst>
      <p:ext uri="{BB962C8B-B14F-4D97-AF65-F5344CB8AC3E}">
        <p14:creationId xmlns:p14="http://schemas.microsoft.com/office/powerpoint/2010/main" xmlns="" val="20023101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par>
                          <p:cTn id="17" fill="hold">
                            <p:stCondLst>
                              <p:cond delay="500"/>
                            </p:stCondLst>
                            <p:childTnLst>
                              <p:par>
                                <p:cTn id="18" presetID="9" presetClass="emph" presetSubtype="0" grpId="1" nodeType="afterEffect">
                                  <p:stCondLst>
                                    <p:cond delay="0"/>
                                  </p:stCondLst>
                                  <p:childTnLst>
                                    <p:set>
                                      <p:cBhvr rctx="PPT">
                                        <p:cTn id="19" dur="indefinite"/>
                                        <p:tgtEl>
                                          <p:spTgt spid="3"/>
                                        </p:tgtEl>
                                        <p:attrNameLst>
                                          <p:attrName>style.opacity</p:attrName>
                                        </p:attrNameLst>
                                      </p:cBhvr>
                                      <p:to>
                                        <p:strVal val="0.5"/>
                                      </p:to>
                                    </p:set>
                                    <p:animEffect filter="image" prLst="opacity: 0.5">
                                      <p:cBhvr rctx="IE">
                                        <p:cTn id="20" dur="indefinite"/>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Effect transition="in" filter="fade">
                                      <p:cBhvr>
                                        <p:cTn id="27" dur="500"/>
                                        <p:tgtEl>
                                          <p:spTgt spid="5"/>
                                        </p:tgtEl>
                                      </p:cBhvr>
                                    </p:animEffect>
                                  </p:childTnLst>
                                </p:cTn>
                              </p:par>
                            </p:childTnLst>
                          </p:cTn>
                        </p:par>
                        <p:par>
                          <p:cTn id="28" fill="hold">
                            <p:stCondLst>
                              <p:cond delay="500"/>
                            </p:stCondLst>
                            <p:childTnLst>
                              <p:par>
                                <p:cTn id="29" presetID="9" presetClass="emph" presetSubtype="0" grpId="1" nodeType="afterEffect">
                                  <p:stCondLst>
                                    <p:cond delay="0"/>
                                  </p:stCondLst>
                                  <p:childTnLst>
                                    <p:set>
                                      <p:cBhvr rctx="PPT">
                                        <p:cTn id="30" dur="indefinite"/>
                                        <p:tgtEl>
                                          <p:spTgt spid="4"/>
                                        </p:tgtEl>
                                        <p:attrNameLst>
                                          <p:attrName>style.opacity</p:attrName>
                                        </p:attrNameLst>
                                      </p:cBhvr>
                                      <p:to>
                                        <p:strVal val="0.5"/>
                                      </p:to>
                                    </p:set>
                                    <p:animEffect filter="image" prLst="opacity: 0.5">
                                      <p:cBhvr rctx="IE">
                                        <p:cTn id="31" dur="indefinite"/>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p:cTn id="36" dur="500" fill="hold"/>
                                        <p:tgtEl>
                                          <p:spTgt spid="6"/>
                                        </p:tgtEl>
                                        <p:attrNameLst>
                                          <p:attrName>ppt_w</p:attrName>
                                        </p:attrNameLst>
                                      </p:cBhvr>
                                      <p:tavLst>
                                        <p:tav tm="0">
                                          <p:val>
                                            <p:fltVal val="0"/>
                                          </p:val>
                                        </p:tav>
                                        <p:tav tm="100000">
                                          <p:val>
                                            <p:strVal val="#ppt_w"/>
                                          </p:val>
                                        </p:tav>
                                      </p:tavLst>
                                    </p:anim>
                                    <p:anim calcmode="lin" valueType="num">
                                      <p:cBhvr>
                                        <p:cTn id="37" dur="500" fill="hold"/>
                                        <p:tgtEl>
                                          <p:spTgt spid="6"/>
                                        </p:tgtEl>
                                        <p:attrNameLst>
                                          <p:attrName>ppt_h</p:attrName>
                                        </p:attrNameLst>
                                      </p:cBhvr>
                                      <p:tavLst>
                                        <p:tav tm="0">
                                          <p:val>
                                            <p:fltVal val="0"/>
                                          </p:val>
                                        </p:tav>
                                        <p:tav tm="100000">
                                          <p:val>
                                            <p:strVal val="#ppt_h"/>
                                          </p:val>
                                        </p:tav>
                                      </p:tavLst>
                                    </p:anim>
                                    <p:animEffect transition="in" filter="fade">
                                      <p:cBhvr>
                                        <p:cTn id="38" dur="500"/>
                                        <p:tgtEl>
                                          <p:spTgt spid="6"/>
                                        </p:tgtEl>
                                      </p:cBhvr>
                                    </p:animEffect>
                                  </p:childTnLst>
                                </p:cTn>
                              </p:par>
                            </p:childTnLst>
                          </p:cTn>
                        </p:par>
                        <p:par>
                          <p:cTn id="39" fill="hold">
                            <p:stCondLst>
                              <p:cond delay="500"/>
                            </p:stCondLst>
                            <p:childTnLst>
                              <p:par>
                                <p:cTn id="40" presetID="9" presetClass="emph" presetSubtype="0" grpId="1" nodeType="afterEffect">
                                  <p:stCondLst>
                                    <p:cond delay="0"/>
                                  </p:stCondLst>
                                  <p:childTnLst>
                                    <p:set>
                                      <p:cBhvr rctx="PPT">
                                        <p:cTn id="41" dur="indefinite"/>
                                        <p:tgtEl>
                                          <p:spTgt spid="6"/>
                                        </p:tgtEl>
                                        <p:attrNameLst>
                                          <p:attrName>style.opacity</p:attrName>
                                        </p:attrNameLst>
                                      </p:cBhvr>
                                      <p:to>
                                        <p:strVal val="0.5"/>
                                      </p:to>
                                    </p:set>
                                    <p:animEffect filter="image" prLst="opacity: 0.5">
                                      <p:cBhvr rctx="IE">
                                        <p:cTn id="42" dur="indefinite"/>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3" grpId="0"/>
      <p:bldP spid="3" grpId="1"/>
      <p:bldP spid="4" grpId="0"/>
      <p:bldP spid="4" grpId="1"/>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27-28</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171364004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27-28</a:t>
            </a:r>
            <a:endParaRPr lang="en-US" sz="7200" dirty="0">
              <a:ln w="6350">
                <a:noFill/>
              </a:ln>
              <a:solidFill>
                <a:srgbClr val="E6C682"/>
              </a:solidFill>
              <a:latin typeface="Papyrus" pitchFamily="66" charset="0"/>
            </a:endParaRPr>
          </a:p>
        </p:txBody>
      </p:sp>
      <p:sp>
        <p:nvSpPr>
          <p:cNvPr id="4" name="TextBox 3"/>
          <p:cNvSpPr txBox="1"/>
          <p:nvPr/>
        </p:nvSpPr>
        <p:spPr>
          <a:xfrm>
            <a:off x="457200" y="990600"/>
            <a:ext cx="8229600" cy="3539430"/>
          </a:xfrm>
          <a:prstGeom prst="rect">
            <a:avLst/>
          </a:prstGeom>
          <a:noFill/>
        </p:spPr>
        <p:txBody>
          <a:bodyPr wrap="square" rtlCol="0">
            <a:spAutoFit/>
          </a:bodyPr>
          <a:lstStyle/>
          <a:p>
            <a:pPr>
              <a:tabLst>
                <a:tab pos="4114800" algn="l"/>
              </a:tabLst>
            </a:pPr>
            <a:r>
              <a:rPr lang="en-US" sz="3200" dirty="0"/>
              <a:t>so is the state of our heart: if therefore you are carried away with any trouble or delight, that has not an immediate relation to your progress in the divine life, you may be assured your heart is not in its right state of prayer to God."</a:t>
            </a:r>
          </a:p>
          <a:p>
            <a:pPr>
              <a:tabLst>
                <a:tab pos="4114800" algn="l"/>
              </a:tabLst>
            </a:pPr>
            <a:endParaRPr lang="en-US" sz="3200" dirty="0" smtClean="0">
              <a:solidFill>
                <a:srgbClr val="E6C682"/>
              </a:solidFill>
              <a:latin typeface="Eras Medium ITC" pitchFamily="34" charset="0"/>
            </a:endParaRPr>
          </a:p>
        </p:txBody>
      </p:sp>
    </p:spTree>
    <p:extLst>
      <p:ext uri="{BB962C8B-B14F-4D97-AF65-F5344CB8AC3E}">
        <p14:creationId xmlns:p14="http://schemas.microsoft.com/office/powerpoint/2010/main" xmlns="" val="223131381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27-28</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7765211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27-28</a:t>
            </a:r>
            <a:endParaRPr lang="en-US" sz="7200" dirty="0">
              <a:ln w="6350">
                <a:noFill/>
              </a:ln>
              <a:solidFill>
                <a:srgbClr val="E6C682"/>
              </a:solidFill>
              <a:latin typeface="Papyrus" pitchFamily="66" charset="0"/>
            </a:endParaRPr>
          </a:p>
        </p:txBody>
      </p:sp>
      <p:sp>
        <p:nvSpPr>
          <p:cNvPr id="4" name="TextBox 3"/>
          <p:cNvSpPr txBox="1"/>
          <p:nvPr/>
        </p:nvSpPr>
        <p:spPr>
          <a:xfrm>
            <a:off x="457200" y="990600"/>
            <a:ext cx="8229600" cy="3046988"/>
          </a:xfrm>
          <a:prstGeom prst="rect">
            <a:avLst/>
          </a:prstGeom>
          <a:noFill/>
        </p:spPr>
        <p:txBody>
          <a:bodyPr wrap="square" rtlCol="0">
            <a:spAutoFit/>
          </a:bodyPr>
          <a:lstStyle/>
          <a:p>
            <a:r>
              <a:rPr lang="en-US" sz="3200" dirty="0">
                <a:solidFill>
                  <a:srgbClr val="FFFFFF"/>
                </a:solidFill>
              </a:rPr>
              <a:t>G. Campbell Morgan ~ </a:t>
            </a:r>
            <a:r>
              <a:rPr lang="en-US" sz="3200" dirty="0"/>
              <a:t>"It is impossible to see David taking refuge in Gath, without recognizing that he had lost for the time being the clear vision of God which made him strong against Goliath."</a:t>
            </a:r>
          </a:p>
          <a:p>
            <a:pPr>
              <a:tabLst>
                <a:tab pos="4114800" algn="l"/>
              </a:tabLst>
            </a:pPr>
            <a:endParaRPr lang="en-US" sz="3200" dirty="0" smtClean="0">
              <a:solidFill>
                <a:srgbClr val="E6C682"/>
              </a:solidFill>
              <a:latin typeface="Eras Medium ITC" pitchFamily="34" charset="0"/>
            </a:endParaRPr>
          </a:p>
        </p:txBody>
      </p:sp>
    </p:spTree>
    <p:extLst>
      <p:ext uri="{BB962C8B-B14F-4D97-AF65-F5344CB8AC3E}">
        <p14:creationId xmlns:p14="http://schemas.microsoft.com/office/powerpoint/2010/main" xmlns="" val="124214502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27-28</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39646275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27-28</a:t>
            </a:r>
            <a:endParaRPr lang="en-US" sz="7200" dirty="0">
              <a:ln w="6350">
                <a:noFill/>
              </a:ln>
              <a:solidFill>
                <a:srgbClr val="E6C682"/>
              </a:solidFill>
              <a:latin typeface="Papyrus" pitchFamily="66" charset="0"/>
            </a:endParaRPr>
          </a:p>
        </p:txBody>
      </p:sp>
      <p:pic>
        <p:nvPicPr>
          <p:cNvPr id="8" name="Picture 7" descr="Israel (greater).jpg"/>
          <p:cNvPicPr>
            <a:picLocks noChangeAspect="1"/>
          </p:cNvPicPr>
          <p:nvPr/>
        </p:nvPicPr>
        <p:blipFill>
          <a:blip r:embed="rId3" cstate="print"/>
          <a:srcRect l="23115" b="22222"/>
          <a:stretch>
            <a:fillRect/>
          </a:stretch>
        </p:blipFill>
        <p:spPr>
          <a:xfrm>
            <a:off x="1254791" y="813331"/>
            <a:ext cx="6593809" cy="5206469"/>
          </a:xfrm>
          <a:prstGeom prst="rect">
            <a:avLst/>
          </a:prstGeom>
          <a:effectLst>
            <a:softEdge rad="127000"/>
          </a:effectLst>
        </p:spPr>
      </p:pic>
      <p:sp>
        <p:nvSpPr>
          <p:cNvPr id="10" name="Freeform 9"/>
          <p:cNvSpPr/>
          <p:nvPr/>
        </p:nvSpPr>
        <p:spPr>
          <a:xfrm>
            <a:off x="3051466" y="2747433"/>
            <a:ext cx="1621579" cy="2209800"/>
          </a:xfrm>
          <a:custGeom>
            <a:avLst/>
            <a:gdLst>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76225 w 1943100"/>
              <a:gd name="connsiteY31" fmla="*/ 1400175 h 2647950"/>
              <a:gd name="connsiteX32" fmla="*/ 400050 w 1943100"/>
              <a:gd name="connsiteY32" fmla="*/ 1247775 h 2647950"/>
              <a:gd name="connsiteX33" fmla="*/ 552450 w 1943100"/>
              <a:gd name="connsiteY33" fmla="*/ 990600 h 2647950"/>
              <a:gd name="connsiteX34" fmla="*/ 723900 w 1943100"/>
              <a:gd name="connsiteY34" fmla="*/ 657225 h 2647950"/>
              <a:gd name="connsiteX35" fmla="*/ 847725 w 1943100"/>
              <a:gd name="connsiteY35" fmla="*/ 314325 h 2647950"/>
              <a:gd name="connsiteX36" fmla="*/ 933450 w 1943100"/>
              <a:gd name="connsiteY36" fmla="*/ 0 h 2647950"/>
              <a:gd name="connsiteX37" fmla="*/ 971550 w 1943100"/>
              <a:gd name="connsiteY37" fmla="*/ 457200 h 2647950"/>
              <a:gd name="connsiteX38" fmla="*/ 1143000 w 1943100"/>
              <a:gd name="connsiteY38" fmla="*/ 542925 h 2647950"/>
              <a:gd name="connsiteX39" fmla="*/ 1200150 w 1943100"/>
              <a:gd name="connsiteY39" fmla="*/ 657225 h 2647950"/>
              <a:gd name="connsiteX40" fmla="*/ 1352550 w 1943100"/>
              <a:gd name="connsiteY40" fmla="*/ 771525 h 2647950"/>
              <a:gd name="connsiteX41" fmla="*/ 1409700 w 1943100"/>
              <a:gd name="connsiteY41" fmla="*/ 762000 h 2647950"/>
              <a:gd name="connsiteX42" fmla="*/ 1524000 w 1943100"/>
              <a:gd name="connsiteY42" fmla="*/ 695325 h 2647950"/>
              <a:gd name="connsiteX43" fmla="*/ 1571625 w 1943100"/>
              <a:gd name="connsiteY43" fmla="*/ 733425 h 2647950"/>
              <a:gd name="connsiteX44" fmla="*/ 1609725 w 1943100"/>
              <a:gd name="connsiteY44" fmla="*/ 838200 h 2647950"/>
              <a:gd name="connsiteX45" fmla="*/ 1733550 w 1943100"/>
              <a:gd name="connsiteY45" fmla="*/ 809625 h 2647950"/>
              <a:gd name="connsiteX46" fmla="*/ 1828800 w 1943100"/>
              <a:gd name="connsiteY46" fmla="*/ 790575 h 2647950"/>
              <a:gd name="connsiteX47" fmla="*/ 1933575 w 1943100"/>
              <a:gd name="connsiteY47" fmla="*/ 828675 h 2647950"/>
              <a:gd name="connsiteX48" fmla="*/ 1943100 w 1943100"/>
              <a:gd name="connsiteY48"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400050 w 1943100"/>
              <a:gd name="connsiteY32" fmla="*/ 1247775 h 2647950"/>
              <a:gd name="connsiteX33" fmla="*/ 552450 w 1943100"/>
              <a:gd name="connsiteY33" fmla="*/ 990600 h 2647950"/>
              <a:gd name="connsiteX34" fmla="*/ 723900 w 1943100"/>
              <a:gd name="connsiteY34" fmla="*/ 657225 h 2647950"/>
              <a:gd name="connsiteX35" fmla="*/ 847725 w 1943100"/>
              <a:gd name="connsiteY35" fmla="*/ 314325 h 2647950"/>
              <a:gd name="connsiteX36" fmla="*/ 933450 w 1943100"/>
              <a:gd name="connsiteY36" fmla="*/ 0 h 2647950"/>
              <a:gd name="connsiteX37" fmla="*/ 971550 w 1943100"/>
              <a:gd name="connsiteY37" fmla="*/ 457200 h 2647950"/>
              <a:gd name="connsiteX38" fmla="*/ 1143000 w 1943100"/>
              <a:gd name="connsiteY38" fmla="*/ 542925 h 2647950"/>
              <a:gd name="connsiteX39" fmla="*/ 1200150 w 1943100"/>
              <a:gd name="connsiteY39" fmla="*/ 657225 h 2647950"/>
              <a:gd name="connsiteX40" fmla="*/ 1352550 w 1943100"/>
              <a:gd name="connsiteY40" fmla="*/ 771525 h 2647950"/>
              <a:gd name="connsiteX41" fmla="*/ 1409700 w 1943100"/>
              <a:gd name="connsiteY41" fmla="*/ 762000 h 2647950"/>
              <a:gd name="connsiteX42" fmla="*/ 1524000 w 1943100"/>
              <a:gd name="connsiteY42" fmla="*/ 695325 h 2647950"/>
              <a:gd name="connsiteX43" fmla="*/ 1571625 w 1943100"/>
              <a:gd name="connsiteY43" fmla="*/ 733425 h 2647950"/>
              <a:gd name="connsiteX44" fmla="*/ 1609725 w 1943100"/>
              <a:gd name="connsiteY44" fmla="*/ 838200 h 2647950"/>
              <a:gd name="connsiteX45" fmla="*/ 1733550 w 1943100"/>
              <a:gd name="connsiteY45" fmla="*/ 809625 h 2647950"/>
              <a:gd name="connsiteX46" fmla="*/ 1828800 w 1943100"/>
              <a:gd name="connsiteY46" fmla="*/ 790575 h 2647950"/>
              <a:gd name="connsiteX47" fmla="*/ 1933575 w 1943100"/>
              <a:gd name="connsiteY47" fmla="*/ 828675 h 2647950"/>
              <a:gd name="connsiteX48" fmla="*/ 1943100 w 1943100"/>
              <a:gd name="connsiteY48"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400050 w 1943100"/>
              <a:gd name="connsiteY32" fmla="*/ 1247775 h 2647950"/>
              <a:gd name="connsiteX33" fmla="*/ 552450 w 1943100"/>
              <a:gd name="connsiteY33" fmla="*/ 990600 h 2647950"/>
              <a:gd name="connsiteX34" fmla="*/ 723900 w 1943100"/>
              <a:gd name="connsiteY34" fmla="*/ 657225 h 2647950"/>
              <a:gd name="connsiteX35" fmla="*/ 847725 w 1943100"/>
              <a:gd name="connsiteY35" fmla="*/ 314325 h 2647950"/>
              <a:gd name="connsiteX36" fmla="*/ 933450 w 1943100"/>
              <a:gd name="connsiteY36" fmla="*/ 0 h 2647950"/>
              <a:gd name="connsiteX37" fmla="*/ 971550 w 1943100"/>
              <a:gd name="connsiteY37" fmla="*/ 457200 h 2647950"/>
              <a:gd name="connsiteX38" fmla="*/ 1143000 w 1943100"/>
              <a:gd name="connsiteY38" fmla="*/ 542925 h 2647950"/>
              <a:gd name="connsiteX39" fmla="*/ 1200150 w 1943100"/>
              <a:gd name="connsiteY39" fmla="*/ 657225 h 2647950"/>
              <a:gd name="connsiteX40" fmla="*/ 1352550 w 1943100"/>
              <a:gd name="connsiteY40" fmla="*/ 771525 h 2647950"/>
              <a:gd name="connsiteX41" fmla="*/ 1409700 w 1943100"/>
              <a:gd name="connsiteY41" fmla="*/ 762000 h 2647950"/>
              <a:gd name="connsiteX42" fmla="*/ 1524000 w 1943100"/>
              <a:gd name="connsiteY42" fmla="*/ 695325 h 2647950"/>
              <a:gd name="connsiteX43" fmla="*/ 1571625 w 1943100"/>
              <a:gd name="connsiteY43" fmla="*/ 733425 h 2647950"/>
              <a:gd name="connsiteX44" fmla="*/ 1609725 w 1943100"/>
              <a:gd name="connsiteY44" fmla="*/ 838200 h 2647950"/>
              <a:gd name="connsiteX45" fmla="*/ 1733550 w 1943100"/>
              <a:gd name="connsiteY45" fmla="*/ 809625 h 2647950"/>
              <a:gd name="connsiteX46" fmla="*/ 1828800 w 1943100"/>
              <a:gd name="connsiteY46" fmla="*/ 790575 h 2647950"/>
              <a:gd name="connsiteX47" fmla="*/ 1933575 w 1943100"/>
              <a:gd name="connsiteY47" fmla="*/ 828675 h 2647950"/>
              <a:gd name="connsiteX48" fmla="*/ 1943100 w 1943100"/>
              <a:gd name="connsiteY48"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400050 w 1943100"/>
              <a:gd name="connsiteY32" fmla="*/ 1247775 h 2647950"/>
              <a:gd name="connsiteX33" fmla="*/ 403302 w 1943100"/>
              <a:gd name="connsiteY33" fmla="*/ 1237785 h 2647950"/>
              <a:gd name="connsiteX34" fmla="*/ 552450 w 1943100"/>
              <a:gd name="connsiteY34" fmla="*/ 990600 h 2647950"/>
              <a:gd name="connsiteX35" fmla="*/ 723900 w 1943100"/>
              <a:gd name="connsiteY35" fmla="*/ 657225 h 2647950"/>
              <a:gd name="connsiteX36" fmla="*/ 847725 w 1943100"/>
              <a:gd name="connsiteY36" fmla="*/ 314325 h 2647950"/>
              <a:gd name="connsiteX37" fmla="*/ 933450 w 1943100"/>
              <a:gd name="connsiteY37" fmla="*/ 0 h 2647950"/>
              <a:gd name="connsiteX38" fmla="*/ 971550 w 1943100"/>
              <a:gd name="connsiteY38" fmla="*/ 457200 h 2647950"/>
              <a:gd name="connsiteX39" fmla="*/ 1143000 w 1943100"/>
              <a:gd name="connsiteY39" fmla="*/ 542925 h 2647950"/>
              <a:gd name="connsiteX40" fmla="*/ 1200150 w 1943100"/>
              <a:gd name="connsiteY40" fmla="*/ 657225 h 2647950"/>
              <a:gd name="connsiteX41" fmla="*/ 1352550 w 1943100"/>
              <a:gd name="connsiteY41" fmla="*/ 771525 h 2647950"/>
              <a:gd name="connsiteX42" fmla="*/ 1409700 w 1943100"/>
              <a:gd name="connsiteY42" fmla="*/ 762000 h 2647950"/>
              <a:gd name="connsiteX43" fmla="*/ 1524000 w 1943100"/>
              <a:gd name="connsiteY43" fmla="*/ 695325 h 2647950"/>
              <a:gd name="connsiteX44" fmla="*/ 1571625 w 1943100"/>
              <a:gd name="connsiteY44" fmla="*/ 733425 h 2647950"/>
              <a:gd name="connsiteX45" fmla="*/ 1609725 w 1943100"/>
              <a:gd name="connsiteY45" fmla="*/ 838200 h 2647950"/>
              <a:gd name="connsiteX46" fmla="*/ 1733550 w 1943100"/>
              <a:gd name="connsiteY46" fmla="*/ 809625 h 2647950"/>
              <a:gd name="connsiteX47" fmla="*/ 1828800 w 1943100"/>
              <a:gd name="connsiteY47" fmla="*/ 790575 h 2647950"/>
              <a:gd name="connsiteX48" fmla="*/ 1933575 w 1943100"/>
              <a:gd name="connsiteY48" fmla="*/ 828675 h 2647950"/>
              <a:gd name="connsiteX49" fmla="*/ 1943100 w 1943100"/>
              <a:gd name="connsiteY49"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400050 w 1943100"/>
              <a:gd name="connsiteY32" fmla="*/ 1247775 h 2647950"/>
              <a:gd name="connsiteX33" fmla="*/ 403302 w 1943100"/>
              <a:gd name="connsiteY33" fmla="*/ 1237785 h 2647950"/>
              <a:gd name="connsiteX34" fmla="*/ 552450 w 1943100"/>
              <a:gd name="connsiteY34" fmla="*/ 990600 h 2647950"/>
              <a:gd name="connsiteX35" fmla="*/ 723900 w 1943100"/>
              <a:gd name="connsiteY35" fmla="*/ 657225 h 2647950"/>
              <a:gd name="connsiteX36" fmla="*/ 847725 w 1943100"/>
              <a:gd name="connsiteY36" fmla="*/ 314325 h 2647950"/>
              <a:gd name="connsiteX37" fmla="*/ 933450 w 1943100"/>
              <a:gd name="connsiteY37" fmla="*/ 0 h 2647950"/>
              <a:gd name="connsiteX38" fmla="*/ 971550 w 1943100"/>
              <a:gd name="connsiteY38" fmla="*/ 457200 h 2647950"/>
              <a:gd name="connsiteX39" fmla="*/ 1143000 w 1943100"/>
              <a:gd name="connsiteY39" fmla="*/ 542925 h 2647950"/>
              <a:gd name="connsiteX40" fmla="*/ 1200150 w 1943100"/>
              <a:gd name="connsiteY40" fmla="*/ 657225 h 2647950"/>
              <a:gd name="connsiteX41" fmla="*/ 1352550 w 1943100"/>
              <a:gd name="connsiteY41" fmla="*/ 771525 h 2647950"/>
              <a:gd name="connsiteX42" fmla="*/ 1409700 w 1943100"/>
              <a:gd name="connsiteY42" fmla="*/ 762000 h 2647950"/>
              <a:gd name="connsiteX43" fmla="*/ 1524000 w 1943100"/>
              <a:gd name="connsiteY43" fmla="*/ 695325 h 2647950"/>
              <a:gd name="connsiteX44" fmla="*/ 1571625 w 1943100"/>
              <a:gd name="connsiteY44" fmla="*/ 733425 h 2647950"/>
              <a:gd name="connsiteX45" fmla="*/ 1609725 w 1943100"/>
              <a:gd name="connsiteY45" fmla="*/ 838200 h 2647950"/>
              <a:gd name="connsiteX46" fmla="*/ 1733550 w 1943100"/>
              <a:gd name="connsiteY46" fmla="*/ 809625 h 2647950"/>
              <a:gd name="connsiteX47" fmla="*/ 1828800 w 1943100"/>
              <a:gd name="connsiteY47" fmla="*/ 790575 h 2647950"/>
              <a:gd name="connsiteX48" fmla="*/ 1933575 w 1943100"/>
              <a:gd name="connsiteY48" fmla="*/ 828675 h 2647950"/>
              <a:gd name="connsiteX49" fmla="*/ 1943100 w 1943100"/>
              <a:gd name="connsiteY49"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400050 w 1943100"/>
              <a:gd name="connsiteY32" fmla="*/ 1247775 h 2647950"/>
              <a:gd name="connsiteX33" fmla="*/ 403302 w 1943100"/>
              <a:gd name="connsiteY33" fmla="*/ 1237785 h 2647950"/>
              <a:gd name="connsiteX34" fmla="*/ 403302 w 1943100"/>
              <a:gd name="connsiteY34" fmla="*/ 1234068 h 2647950"/>
              <a:gd name="connsiteX35" fmla="*/ 552450 w 1943100"/>
              <a:gd name="connsiteY35" fmla="*/ 990600 h 2647950"/>
              <a:gd name="connsiteX36" fmla="*/ 723900 w 1943100"/>
              <a:gd name="connsiteY36" fmla="*/ 657225 h 2647950"/>
              <a:gd name="connsiteX37" fmla="*/ 847725 w 1943100"/>
              <a:gd name="connsiteY37" fmla="*/ 314325 h 2647950"/>
              <a:gd name="connsiteX38" fmla="*/ 933450 w 1943100"/>
              <a:gd name="connsiteY38" fmla="*/ 0 h 2647950"/>
              <a:gd name="connsiteX39" fmla="*/ 971550 w 1943100"/>
              <a:gd name="connsiteY39" fmla="*/ 457200 h 2647950"/>
              <a:gd name="connsiteX40" fmla="*/ 1143000 w 1943100"/>
              <a:gd name="connsiteY40" fmla="*/ 542925 h 2647950"/>
              <a:gd name="connsiteX41" fmla="*/ 1200150 w 1943100"/>
              <a:gd name="connsiteY41" fmla="*/ 657225 h 2647950"/>
              <a:gd name="connsiteX42" fmla="*/ 1352550 w 1943100"/>
              <a:gd name="connsiteY42" fmla="*/ 771525 h 2647950"/>
              <a:gd name="connsiteX43" fmla="*/ 1409700 w 1943100"/>
              <a:gd name="connsiteY43" fmla="*/ 762000 h 2647950"/>
              <a:gd name="connsiteX44" fmla="*/ 1524000 w 1943100"/>
              <a:gd name="connsiteY44" fmla="*/ 695325 h 2647950"/>
              <a:gd name="connsiteX45" fmla="*/ 1571625 w 1943100"/>
              <a:gd name="connsiteY45" fmla="*/ 733425 h 2647950"/>
              <a:gd name="connsiteX46" fmla="*/ 1609725 w 1943100"/>
              <a:gd name="connsiteY46" fmla="*/ 838200 h 2647950"/>
              <a:gd name="connsiteX47" fmla="*/ 1733550 w 1943100"/>
              <a:gd name="connsiteY47" fmla="*/ 809625 h 2647950"/>
              <a:gd name="connsiteX48" fmla="*/ 1828800 w 1943100"/>
              <a:gd name="connsiteY48" fmla="*/ 790575 h 2647950"/>
              <a:gd name="connsiteX49" fmla="*/ 1933575 w 1943100"/>
              <a:gd name="connsiteY49" fmla="*/ 828675 h 2647950"/>
              <a:gd name="connsiteX50" fmla="*/ 1943100 w 1943100"/>
              <a:gd name="connsiteY50"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400050 w 1943100"/>
              <a:gd name="connsiteY32" fmla="*/ 1247775 h 2647950"/>
              <a:gd name="connsiteX33" fmla="*/ 403302 w 1943100"/>
              <a:gd name="connsiteY33" fmla="*/ 1237785 h 2647950"/>
              <a:gd name="connsiteX34" fmla="*/ 403302 w 1943100"/>
              <a:gd name="connsiteY34" fmla="*/ 1234068 h 2647950"/>
              <a:gd name="connsiteX35" fmla="*/ 552450 w 1943100"/>
              <a:gd name="connsiteY35" fmla="*/ 990600 h 2647950"/>
              <a:gd name="connsiteX36" fmla="*/ 723900 w 1943100"/>
              <a:gd name="connsiteY36" fmla="*/ 657225 h 2647950"/>
              <a:gd name="connsiteX37" fmla="*/ 847725 w 1943100"/>
              <a:gd name="connsiteY37" fmla="*/ 314325 h 2647950"/>
              <a:gd name="connsiteX38" fmla="*/ 933450 w 1943100"/>
              <a:gd name="connsiteY38" fmla="*/ 0 h 2647950"/>
              <a:gd name="connsiteX39" fmla="*/ 971550 w 1943100"/>
              <a:gd name="connsiteY39" fmla="*/ 457200 h 2647950"/>
              <a:gd name="connsiteX40" fmla="*/ 1143000 w 1943100"/>
              <a:gd name="connsiteY40" fmla="*/ 542925 h 2647950"/>
              <a:gd name="connsiteX41" fmla="*/ 1200150 w 1943100"/>
              <a:gd name="connsiteY41" fmla="*/ 657225 h 2647950"/>
              <a:gd name="connsiteX42" fmla="*/ 1352550 w 1943100"/>
              <a:gd name="connsiteY42" fmla="*/ 771525 h 2647950"/>
              <a:gd name="connsiteX43" fmla="*/ 1409700 w 1943100"/>
              <a:gd name="connsiteY43" fmla="*/ 762000 h 2647950"/>
              <a:gd name="connsiteX44" fmla="*/ 1524000 w 1943100"/>
              <a:gd name="connsiteY44" fmla="*/ 695325 h 2647950"/>
              <a:gd name="connsiteX45" fmla="*/ 1571625 w 1943100"/>
              <a:gd name="connsiteY45" fmla="*/ 733425 h 2647950"/>
              <a:gd name="connsiteX46" fmla="*/ 1609725 w 1943100"/>
              <a:gd name="connsiteY46" fmla="*/ 838200 h 2647950"/>
              <a:gd name="connsiteX47" fmla="*/ 1733550 w 1943100"/>
              <a:gd name="connsiteY47" fmla="*/ 809625 h 2647950"/>
              <a:gd name="connsiteX48" fmla="*/ 1828800 w 1943100"/>
              <a:gd name="connsiteY48" fmla="*/ 790575 h 2647950"/>
              <a:gd name="connsiteX49" fmla="*/ 1933575 w 1943100"/>
              <a:gd name="connsiteY49" fmla="*/ 828675 h 2647950"/>
              <a:gd name="connsiteX50" fmla="*/ 1943100 w 1943100"/>
              <a:gd name="connsiteY50"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400050 w 1943100"/>
              <a:gd name="connsiteY32" fmla="*/ 1247775 h 2647950"/>
              <a:gd name="connsiteX33" fmla="*/ 403302 w 1943100"/>
              <a:gd name="connsiteY33" fmla="*/ 1237785 h 2647950"/>
              <a:gd name="connsiteX34" fmla="*/ 403302 w 1943100"/>
              <a:gd name="connsiteY34" fmla="*/ 1234068 h 2647950"/>
              <a:gd name="connsiteX35" fmla="*/ 552450 w 1943100"/>
              <a:gd name="connsiteY35" fmla="*/ 990600 h 2647950"/>
              <a:gd name="connsiteX36" fmla="*/ 723900 w 1943100"/>
              <a:gd name="connsiteY36" fmla="*/ 657225 h 2647950"/>
              <a:gd name="connsiteX37" fmla="*/ 847725 w 1943100"/>
              <a:gd name="connsiteY37" fmla="*/ 314325 h 2647950"/>
              <a:gd name="connsiteX38" fmla="*/ 933450 w 1943100"/>
              <a:gd name="connsiteY38" fmla="*/ 0 h 2647950"/>
              <a:gd name="connsiteX39" fmla="*/ 971550 w 1943100"/>
              <a:gd name="connsiteY39" fmla="*/ 457200 h 2647950"/>
              <a:gd name="connsiteX40" fmla="*/ 1143000 w 1943100"/>
              <a:gd name="connsiteY40" fmla="*/ 542925 h 2647950"/>
              <a:gd name="connsiteX41" fmla="*/ 1200150 w 1943100"/>
              <a:gd name="connsiteY41" fmla="*/ 657225 h 2647950"/>
              <a:gd name="connsiteX42" fmla="*/ 1352550 w 1943100"/>
              <a:gd name="connsiteY42" fmla="*/ 771525 h 2647950"/>
              <a:gd name="connsiteX43" fmla="*/ 1409700 w 1943100"/>
              <a:gd name="connsiteY43" fmla="*/ 762000 h 2647950"/>
              <a:gd name="connsiteX44" fmla="*/ 1524000 w 1943100"/>
              <a:gd name="connsiteY44" fmla="*/ 695325 h 2647950"/>
              <a:gd name="connsiteX45" fmla="*/ 1571625 w 1943100"/>
              <a:gd name="connsiteY45" fmla="*/ 733425 h 2647950"/>
              <a:gd name="connsiteX46" fmla="*/ 1609725 w 1943100"/>
              <a:gd name="connsiteY46" fmla="*/ 838200 h 2647950"/>
              <a:gd name="connsiteX47" fmla="*/ 1733550 w 1943100"/>
              <a:gd name="connsiteY47" fmla="*/ 809625 h 2647950"/>
              <a:gd name="connsiteX48" fmla="*/ 1828800 w 1943100"/>
              <a:gd name="connsiteY48" fmla="*/ 790575 h 2647950"/>
              <a:gd name="connsiteX49" fmla="*/ 1933575 w 1943100"/>
              <a:gd name="connsiteY49" fmla="*/ 828675 h 2647950"/>
              <a:gd name="connsiteX50" fmla="*/ 1943100 w 1943100"/>
              <a:gd name="connsiteY50"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400050 w 1943100"/>
              <a:gd name="connsiteY32" fmla="*/ 1247775 h 2647950"/>
              <a:gd name="connsiteX33" fmla="*/ 403302 w 1943100"/>
              <a:gd name="connsiteY33" fmla="*/ 1237785 h 2647950"/>
              <a:gd name="connsiteX34" fmla="*/ 403302 w 1943100"/>
              <a:gd name="connsiteY34" fmla="*/ 1234068 h 2647950"/>
              <a:gd name="connsiteX35" fmla="*/ 552450 w 1943100"/>
              <a:gd name="connsiteY35" fmla="*/ 990600 h 2647950"/>
              <a:gd name="connsiteX36" fmla="*/ 723900 w 1943100"/>
              <a:gd name="connsiteY36" fmla="*/ 657225 h 2647950"/>
              <a:gd name="connsiteX37" fmla="*/ 847725 w 1943100"/>
              <a:gd name="connsiteY37" fmla="*/ 314325 h 2647950"/>
              <a:gd name="connsiteX38" fmla="*/ 933450 w 1943100"/>
              <a:gd name="connsiteY38" fmla="*/ 0 h 2647950"/>
              <a:gd name="connsiteX39" fmla="*/ 971550 w 1943100"/>
              <a:gd name="connsiteY39" fmla="*/ 457200 h 2647950"/>
              <a:gd name="connsiteX40" fmla="*/ 1143000 w 1943100"/>
              <a:gd name="connsiteY40" fmla="*/ 542925 h 2647950"/>
              <a:gd name="connsiteX41" fmla="*/ 1200150 w 1943100"/>
              <a:gd name="connsiteY41" fmla="*/ 657225 h 2647950"/>
              <a:gd name="connsiteX42" fmla="*/ 1352550 w 1943100"/>
              <a:gd name="connsiteY42" fmla="*/ 771525 h 2647950"/>
              <a:gd name="connsiteX43" fmla="*/ 1409700 w 1943100"/>
              <a:gd name="connsiteY43" fmla="*/ 762000 h 2647950"/>
              <a:gd name="connsiteX44" fmla="*/ 1524000 w 1943100"/>
              <a:gd name="connsiteY44" fmla="*/ 695325 h 2647950"/>
              <a:gd name="connsiteX45" fmla="*/ 1571625 w 1943100"/>
              <a:gd name="connsiteY45" fmla="*/ 733425 h 2647950"/>
              <a:gd name="connsiteX46" fmla="*/ 1609725 w 1943100"/>
              <a:gd name="connsiteY46" fmla="*/ 838200 h 2647950"/>
              <a:gd name="connsiteX47" fmla="*/ 1733550 w 1943100"/>
              <a:gd name="connsiteY47" fmla="*/ 809625 h 2647950"/>
              <a:gd name="connsiteX48" fmla="*/ 1828800 w 1943100"/>
              <a:gd name="connsiteY48" fmla="*/ 790575 h 2647950"/>
              <a:gd name="connsiteX49" fmla="*/ 1933575 w 1943100"/>
              <a:gd name="connsiteY49" fmla="*/ 828675 h 2647950"/>
              <a:gd name="connsiteX50" fmla="*/ 1943100 w 1943100"/>
              <a:gd name="connsiteY50"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400050 w 1943100"/>
              <a:gd name="connsiteY32" fmla="*/ 1247775 h 2647950"/>
              <a:gd name="connsiteX33" fmla="*/ 403302 w 1943100"/>
              <a:gd name="connsiteY33" fmla="*/ 1237785 h 2647950"/>
              <a:gd name="connsiteX34" fmla="*/ 403302 w 1943100"/>
              <a:gd name="connsiteY34" fmla="*/ 1234068 h 2647950"/>
              <a:gd name="connsiteX35" fmla="*/ 552450 w 1943100"/>
              <a:gd name="connsiteY35" fmla="*/ 990600 h 2647950"/>
              <a:gd name="connsiteX36" fmla="*/ 723900 w 1943100"/>
              <a:gd name="connsiteY36" fmla="*/ 657225 h 2647950"/>
              <a:gd name="connsiteX37" fmla="*/ 847725 w 1943100"/>
              <a:gd name="connsiteY37" fmla="*/ 314325 h 2647950"/>
              <a:gd name="connsiteX38" fmla="*/ 933450 w 1943100"/>
              <a:gd name="connsiteY38" fmla="*/ 0 h 2647950"/>
              <a:gd name="connsiteX39" fmla="*/ 971550 w 1943100"/>
              <a:gd name="connsiteY39" fmla="*/ 457200 h 2647950"/>
              <a:gd name="connsiteX40" fmla="*/ 1143000 w 1943100"/>
              <a:gd name="connsiteY40" fmla="*/ 542925 h 2647950"/>
              <a:gd name="connsiteX41" fmla="*/ 1200150 w 1943100"/>
              <a:gd name="connsiteY41" fmla="*/ 657225 h 2647950"/>
              <a:gd name="connsiteX42" fmla="*/ 1352550 w 1943100"/>
              <a:gd name="connsiteY42" fmla="*/ 771525 h 2647950"/>
              <a:gd name="connsiteX43" fmla="*/ 1409700 w 1943100"/>
              <a:gd name="connsiteY43" fmla="*/ 762000 h 2647950"/>
              <a:gd name="connsiteX44" fmla="*/ 1524000 w 1943100"/>
              <a:gd name="connsiteY44" fmla="*/ 695325 h 2647950"/>
              <a:gd name="connsiteX45" fmla="*/ 1571625 w 1943100"/>
              <a:gd name="connsiteY45" fmla="*/ 733425 h 2647950"/>
              <a:gd name="connsiteX46" fmla="*/ 1609725 w 1943100"/>
              <a:gd name="connsiteY46" fmla="*/ 838200 h 2647950"/>
              <a:gd name="connsiteX47" fmla="*/ 1733550 w 1943100"/>
              <a:gd name="connsiteY47" fmla="*/ 809625 h 2647950"/>
              <a:gd name="connsiteX48" fmla="*/ 1828800 w 1943100"/>
              <a:gd name="connsiteY48" fmla="*/ 790575 h 2647950"/>
              <a:gd name="connsiteX49" fmla="*/ 1933575 w 1943100"/>
              <a:gd name="connsiteY49" fmla="*/ 828675 h 2647950"/>
              <a:gd name="connsiteX50" fmla="*/ 1943100 w 1943100"/>
              <a:gd name="connsiteY50"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400050 w 1943100"/>
              <a:gd name="connsiteY32" fmla="*/ 1247775 h 2647950"/>
              <a:gd name="connsiteX33" fmla="*/ 403302 w 1943100"/>
              <a:gd name="connsiteY33" fmla="*/ 1237785 h 2647950"/>
              <a:gd name="connsiteX34" fmla="*/ 403302 w 1943100"/>
              <a:gd name="connsiteY34" fmla="*/ 1234068 h 2647950"/>
              <a:gd name="connsiteX35" fmla="*/ 552450 w 1943100"/>
              <a:gd name="connsiteY35" fmla="*/ 990600 h 2647950"/>
              <a:gd name="connsiteX36" fmla="*/ 723900 w 1943100"/>
              <a:gd name="connsiteY36" fmla="*/ 657225 h 2647950"/>
              <a:gd name="connsiteX37" fmla="*/ 847725 w 1943100"/>
              <a:gd name="connsiteY37" fmla="*/ 314325 h 2647950"/>
              <a:gd name="connsiteX38" fmla="*/ 933450 w 1943100"/>
              <a:gd name="connsiteY38" fmla="*/ 0 h 2647950"/>
              <a:gd name="connsiteX39" fmla="*/ 971550 w 1943100"/>
              <a:gd name="connsiteY39" fmla="*/ 457200 h 2647950"/>
              <a:gd name="connsiteX40" fmla="*/ 1143000 w 1943100"/>
              <a:gd name="connsiteY40" fmla="*/ 542925 h 2647950"/>
              <a:gd name="connsiteX41" fmla="*/ 1200150 w 1943100"/>
              <a:gd name="connsiteY41" fmla="*/ 657225 h 2647950"/>
              <a:gd name="connsiteX42" fmla="*/ 1352550 w 1943100"/>
              <a:gd name="connsiteY42" fmla="*/ 771525 h 2647950"/>
              <a:gd name="connsiteX43" fmla="*/ 1409700 w 1943100"/>
              <a:gd name="connsiteY43" fmla="*/ 762000 h 2647950"/>
              <a:gd name="connsiteX44" fmla="*/ 1524000 w 1943100"/>
              <a:gd name="connsiteY44" fmla="*/ 695325 h 2647950"/>
              <a:gd name="connsiteX45" fmla="*/ 1571625 w 1943100"/>
              <a:gd name="connsiteY45" fmla="*/ 733425 h 2647950"/>
              <a:gd name="connsiteX46" fmla="*/ 1609725 w 1943100"/>
              <a:gd name="connsiteY46" fmla="*/ 838200 h 2647950"/>
              <a:gd name="connsiteX47" fmla="*/ 1733550 w 1943100"/>
              <a:gd name="connsiteY47" fmla="*/ 809625 h 2647950"/>
              <a:gd name="connsiteX48" fmla="*/ 1828800 w 1943100"/>
              <a:gd name="connsiteY48" fmla="*/ 790575 h 2647950"/>
              <a:gd name="connsiteX49" fmla="*/ 1933575 w 1943100"/>
              <a:gd name="connsiteY49" fmla="*/ 828675 h 2647950"/>
              <a:gd name="connsiteX50" fmla="*/ 1943100 w 1943100"/>
              <a:gd name="connsiteY50"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400050 w 1943100"/>
              <a:gd name="connsiteY32" fmla="*/ 1247775 h 2647950"/>
              <a:gd name="connsiteX33" fmla="*/ 403302 w 1943100"/>
              <a:gd name="connsiteY33" fmla="*/ 1237785 h 2647950"/>
              <a:gd name="connsiteX34" fmla="*/ 403302 w 1943100"/>
              <a:gd name="connsiteY34" fmla="*/ 1234068 h 2647950"/>
              <a:gd name="connsiteX35" fmla="*/ 552450 w 1943100"/>
              <a:gd name="connsiteY35" fmla="*/ 990600 h 2647950"/>
              <a:gd name="connsiteX36" fmla="*/ 723900 w 1943100"/>
              <a:gd name="connsiteY36" fmla="*/ 657225 h 2647950"/>
              <a:gd name="connsiteX37" fmla="*/ 847725 w 1943100"/>
              <a:gd name="connsiteY37" fmla="*/ 314325 h 2647950"/>
              <a:gd name="connsiteX38" fmla="*/ 933450 w 1943100"/>
              <a:gd name="connsiteY38" fmla="*/ 0 h 2647950"/>
              <a:gd name="connsiteX39" fmla="*/ 971550 w 1943100"/>
              <a:gd name="connsiteY39" fmla="*/ 457200 h 2647950"/>
              <a:gd name="connsiteX40" fmla="*/ 1143000 w 1943100"/>
              <a:gd name="connsiteY40" fmla="*/ 542925 h 2647950"/>
              <a:gd name="connsiteX41" fmla="*/ 1200150 w 1943100"/>
              <a:gd name="connsiteY41" fmla="*/ 657225 h 2647950"/>
              <a:gd name="connsiteX42" fmla="*/ 1352550 w 1943100"/>
              <a:gd name="connsiteY42" fmla="*/ 771525 h 2647950"/>
              <a:gd name="connsiteX43" fmla="*/ 1409700 w 1943100"/>
              <a:gd name="connsiteY43" fmla="*/ 762000 h 2647950"/>
              <a:gd name="connsiteX44" fmla="*/ 1524000 w 1943100"/>
              <a:gd name="connsiteY44" fmla="*/ 695325 h 2647950"/>
              <a:gd name="connsiteX45" fmla="*/ 1571625 w 1943100"/>
              <a:gd name="connsiteY45" fmla="*/ 733425 h 2647950"/>
              <a:gd name="connsiteX46" fmla="*/ 1609725 w 1943100"/>
              <a:gd name="connsiteY46" fmla="*/ 838200 h 2647950"/>
              <a:gd name="connsiteX47" fmla="*/ 1733550 w 1943100"/>
              <a:gd name="connsiteY47" fmla="*/ 809625 h 2647950"/>
              <a:gd name="connsiteX48" fmla="*/ 1828800 w 1943100"/>
              <a:gd name="connsiteY48" fmla="*/ 790575 h 2647950"/>
              <a:gd name="connsiteX49" fmla="*/ 1933575 w 1943100"/>
              <a:gd name="connsiteY49" fmla="*/ 828675 h 2647950"/>
              <a:gd name="connsiteX50" fmla="*/ 1943100 w 1943100"/>
              <a:gd name="connsiteY50"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400050 w 1943100"/>
              <a:gd name="connsiteY32" fmla="*/ 1247775 h 2647950"/>
              <a:gd name="connsiteX33" fmla="*/ 403302 w 1943100"/>
              <a:gd name="connsiteY33" fmla="*/ 1237785 h 2647950"/>
              <a:gd name="connsiteX34" fmla="*/ 403302 w 1943100"/>
              <a:gd name="connsiteY34" fmla="*/ 1234068 h 2647950"/>
              <a:gd name="connsiteX35" fmla="*/ 552450 w 1943100"/>
              <a:gd name="connsiteY35" fmla="*/ 990600 h 2647950"/>
              <a:gd name="connsiteX36" fmla="*/ 723900 w 1943100"/>
              <a:gd name="connsiteY36" fmla="*/ 657225 h 2647950"/>
              <a:gd name="connsiteX37" fmla="*/ 847725 w 1943100"/>
              <a:gd name="connsiteY37" fmla="*/ 314325 h 2647950"/>
              <a:gd name="connsiteX38" fmla="*/ 933450 w 1943100"/>
              <a:gd name="connsiteY38" fmla="*/ 0 h 2647950"/>
              <a:gd name="connsiteX39" fmla="*/ 971550 w 1943100"/>
              <a:gd name="connsiteY39" fmla="*/ 457200 h 2647950"/>
              <a:gd name="connsiteX40" fmla="*/ 1143000 w 1943100"/>
              <a:gd name="connsiteY40" fmla="*/ 542925 h 2647950"/>
              <a:gd name="connsiteX41" fmla="*/ 1200150 w 1943100"/>
              <a:gd name="connsiteY41" fmla="*/ 657225 h 2647950"/>
              <a:gd name="connsiteX42" fmla="*/ 1352550 w 1943100"/>
              <a:gd name="connsiteY42" fmla="*/ 771525 h 2647950"/>
              <a:gd name="connsiteX43" fmla="*/ 1409700 w 1943100"/>
              <a:gd name="connsiteY43" fmla="*/ 762000 h 2647950"/>
              <a:gd name="connsiteX44" fmla="*/ 1524000 w 1943100"/>
              <a:gd name="connsiteY44" fmla="*/ 695325 h 2647950"/>
              <a:gd name="connsiteX45" fmla="*/ 1571625 w 1943100"/>
              <a:gd name="connsiteY45" fmla="*/ 733425 h 2647950"/>
              <a:gd name="connsiteX46" fmla="*/ 1609725 w 1943100"/>
              <a:gd name="connsiteY46" fmla="*/ 838200 h 2647950"/>
              <a:gd name="connsiteX47" fmla="*/ 1733550 w 1943100"/>
              <a:gd name="connsiteY47" fmla="*/ 809625 h 2647950"/>
              <a:gd name="connsiteX48" fmla="*/ 1828800 w 1943100"/>
              <a:gd name="connsiteY48" fmla="*/ 790575 h 2647950"/>
              <a:gd name="connsiteX49" fmla="*/ 1933575 w 1943100"/>
              <a:gd name="connsiteY49" fmla="*/ 828675 h 2647950"/>
              <a:gd name="connsiteX50" fmla="*/ 1943100 w 1943100"/>
              <a:gd name="connsiteY50"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400050 w 1943100"/>
              <a:gd name="connsiteY32" fmla="*/ 1247775 h 2647950"/>
              <a:gd name="connsiteX33" fmla="*/ 403302 w 1943100"/>
              <a:gd name="connsiteY33" fmla="*/ 1237785 h 2647950"/>
              <a:gd name="connsiteX34" fmla="*/ 403302 w 1943100"/>
              <a:gd name="connsiteY34" fmla="*/ 1234068 h 2647950"/>
              <a:gd name="connsiteX35" fmla="*/ 552450 w 1943100"/>
              <a:gd name="connsiteY35" fmla="*/ 990600 h 2647950"/>
              <a:gd name="connsiteX36" fmla="*/ 723900 w 1943100"/>
              <a:gd name="connsiteY36" fmla="*/ 657225 h 2647950"/>
              <a:gd name="connsiteX37" fmla="*/ 847725 w 1943100"/>
              <a:gd name="connsiteY37" fmla="*/ 314325 h 2647950"/>
              <a:gd name="connsiteX38" fmla="*/ 933450 w 1943100"/>
              <a:gd name="connsiteY38" fmla="*/ 0 h 2647950"/>
              <a:gd name="connsiteX39" fmla="*/ 971550 w 1943100"/>
              <a:gd name="connsiteY39" fmla="*/ 457200 h 2647950"/>
              <a:gd name="connsiteX40" fmla="*/ 1143000 w 1943100"/>
              <a:gd name="connsiteY40" fmla="*/ 542925 h 2647950"/>
              <a:gd name="connsiteX41" fmla="*/ 1200150 w 1943100"/>
              <a:gd name="connsiteY41" fmla="*/ 657225 h 2647950"/>
              <a:gd name="connsiteX42" fmla="*/ 1352550 w 1943100"/>
              <a:gd name="connsiteY42" fmla="*/ 771525 h 2647950"/>
              <a:gd name="connsiteX43" fmla="*/ 1409700 w 1943100"/>
              <a:gd name="connsiteY43" fmla="*/ 762000 h 2647950"/>
              <a:gd name="connsiteX44" fmla="*/ 1524000 w 1943100"/>
              <a:gd name="connsiteY44" fmla="*/ 695325 h 2647950"/>
              <a:gd name="connsiteX45" fmla="*/ 1571625 w 1943100"/>
              <a:gd name="connsiteY45" fmla="*/ 733425 h 2647950"/>
              <a:gd name="connsiteX46" fmla="*/ 1609725 w 1943100"/>
              <a:gd name="connsiteY46" fmla="*/ 838200 h 2647950"/>
              <a:gd name="connsiteX47" fmla="*/ 1733550 w 1943100"/>
              <a:gd name="connsiteY47" fmla="*/ 809625 h 2647950"/>
              <a:gd name="connsiteX48" fmla="*/ 1828800 w 1943100"/>
              <a:gd name="connsiteY48" fmla="*/ 790575 h 2647950"/>
              <a:gd name="connsiteX49" fmla="*/ 1933575 w 1943100"/>
              <a:gd name="connsiteY49" fmla="*/ 828675 h 2647950"/>
              <a:gd name="connsiteX50" fmla="*/ 1943100 w 1943100"/>
              <a:gd name="connsiteY50"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400050 w 1943100"/>
              <a:gd name="connsiteY32" fmla="*/ 1247775 h 2647950"/>
              <a:gd name="connsiteX33" fmla="*/ 403302 w 1943100"/>
              <a:gd name="connsiteY33" fmla="*/ 1237785 h 2647950"/>
              <a:gd name="connsiteX34" fmla="*/ 403302 w 1943100"/>
              <a:gd name="connsiteY34" fmla="*/ 1234068 h 2647950"/>
              <a:gd name="connsiteX35" fmla="*/ 552450 w 1943100"/>
              <a:gd name="connsiteY35" fmla="*/ 990600 h 2647950"/>
              <a:gd name="connsiteX36" fmla="*/ 723900 w 1943100"/>
              <a:gd name="connsiteY36" fmla="*/ 657225 h 2647950"/>
              <a:gd name="connsiteX37" fmla="*/ 847725 w 1943100"/>
              <a:gd name="connsiteY37" fmla="*/ 314325 h 2647950"/>
              <a:gd name="connsiteX38" fmla="*/ 933450 w 1943100"/>
              <a:gd name="connsiteY38" fmla="*/ 0 h 2647950"/>
              <a:gd name="connsiteX39" fmla="*/ 971550 w 1943100"/>
              <a:gd name="connsiteY39" fmla="*/ 457200 h 2647950"/>
              <a:gd name="connsiteX40" fmla="*/ 1143000 w 1943100"/>
              <a:gd name="connsiteY40" fmla="*/ 542925 h 2647950"/>
              <a:gd name="connsiteX41" fmla="*/ 1200150 w 1943100"/>
              <a:gd name="connsiteY41" fmla="*/ 657225 h 2647950"/>
              <a:gd name="connsiteX42" fmla="*/ 1352550 w 1943100"/>
              <a:gd name="connsiteY42" fmla="*/ 771525 h 2647950"/>
              <a:gd name="connsiteX43" fmla="*/ 1409700 w 1943100"/>
              <a:gd name="connsiteY43" fmla="*/ 762000 h 2647950"/>
              <a:gd name="connsiteX44" fmla="*/ 1524000 w 1943100"/>
              <a:gd name="connsiteY44" fmla="*/ 695325 h 2647950"/>
              <a:gd name="connsiteX45" fmla="*/ 1571625 w 1943100"/>
              <a:gd name="connsiteY45" fmla="*/ 733425 h 2647950"/>
              <a:gd name="connsiteX46" fmla="*/ 1609725 w 1943100"/>
              <a:gd name="connsiteY46" fmla="*/ 838200 h 2647950"/>
              <a:gd name="connsiteX47" fmla="*/ 1733550 w 1943100"/>
              <a:gd name="connsiteY47" fmla="*/ 809625 h 2647950"/>
              <a:gd name="connsiteX48" fmla="*/ 1828800 w 1943100"/>
              <a:gd name="connsiteY48" fmla="*/ 790575 h 2647950"/>
              <a:gd name="connsiteX49" fmla="*/ 1933575 w 1943100"/>
              <a:gd name="connsiteY49" fmla="*/ 828675 h 2647950"/>
              <a:gd name="connsiteX50" fmla="*/ 1943100 w 1943100"/>
              <a:gd name="connsiteY50"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400050 w 1943100"/>
              <a:gd name="connsiteY32" fmla="*/ 1247775 h 2647950"/>
              <a:gd name="connsiteX33" fmla="*/ 403302 w 1943100"/>
              <a:gd name="connsiteY33" fmla="*/ 1237785 h 2647950"/>
              <a:gd name="connsiteX34" fmla="*/ 403302 w 1943100"/>
              <a:gd name="connsiteY34" fmla="*/ 1234068 h 2647950"/>
              <a:gd name="connsiteX35" fmla="*/ 552450 w 1943100"/>
              <a:gd name="connsiteY35" fmla="*/ 990600 h 2647950"/>
              <a:gd name="connsiteX36" fmla="*/ 723900 w 1943100"/>
              <a:gd name="connsiteY36" fmla="*/ 657225 h 2647950"/>
              <a:gd name="connsiteX37" fmla="*/ 847725 w 1943100"/>
              <a:gd name="connsiteY37" fmla="*/ 314325 h 2647950"/>
              <a:gd name="connsiteX38" fmla="*/ 933450 w 1943100"/>
              <a:gd name="connsiteY38" fmla="*/ 0 h 2647950"/>
              <a:gd name="connsiteX39" fmla="*/ 971550 w 1943100"/>
              <a:gd name="connsiteY39" fmla="*/ 457200 h 2647950"/>
              <a:gd name="connsiteX40" fmla="*/ 1143000 w 1943100"/>
              <a:gd name="connsiteY40" fmla="*/ 542925 h 2647950"/>
              <a:gd name="connsiteX41" fmla="*/ 1200150 w 1943100"/>
              <a:gd name="connsiteY41" fmla="*/ 657225 h 2647950"/>
              <a:gd name="connsiteX42" fmla="*/ 1352550 w 1943100"/>
              <a:gd name="connsiteY42" fmla="*/ 771525 h 2647950"/>
              <a:gd name="connsiteX43" fmla="*/ 1409700 w 1943100"/>
              <a:gd name="connsiteY43" fmla="*/ 762000 h 2647950"/>
              <a:gd name="connsiteX44" fmla="*/ 1524000 w 1943100"/>
              <a:gd name="connsiteY44" fmla="*/ 695325 h 2647950"/>
              <a:gd name="connsiteX45" fmla="*/ 1571625 w 1943100"/>
              <a:gd name="connsiteY45" fmla="*/ 733425 h 2647950"/>
              <a:gd name="connsiteX46" fmla="*/ 1609725 w 1943100"/>
              <a:gd name="connsiteY46" fmla="*/ 838200 h 2647950"/>
              <a:gd name="connsiteX47" fmla="*/ 1733550 w 1943100"/>
              <a:gd name="connsiteY47" fmla="*/ 809625 h 2647950"/>
              <a:gd name="connsiteX48" fmla="*/ 1828800 w 1943100"/>
              <a:gd name="connsiteY48" fmla="*/ 790575 h 2647950"/>
              <a:gd name="connsiteX49" fmla="*/ 1933575 w 1943100"/>
              <a:gd name="connsiteY49" fmla="*/ 828675 h 2647950"/>
              <a:gd name="connsiteX50" fmla="*/ 1943100 w 1943100"/>
              <a:gd name="connsiteY50"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400050 w 1943100"/>
              <a:gd name="connsiteY32" fmla="*/ 1247775 h 2647950"/>
              <a:gd name="connsiteX33" fmla="*/ 403302 w 1943100"/>
              <a:gd name="connsiteY33" fmla="*/ 1237785 h 2647950"/>
              <a:gd name="connsiteX34" fmla="*/ 403302 w 1943100"/>
              <a:gd name="connsiteY34" fmla="*/ 1234068 h 2647950"/>
              <a:gd name="connsiteX35" fmla="*/ 405674 w 1943100"/>
              <a:gd name="connsiteY35" fmla="*/ 1235166 h 2647950"/>
              <a:gd name="connsiteX36" fmla="*/ 552450 w 1943100"/>
              <a:gd name="connsiteY36" fmla="*/ 990600 h 2647950"/>
              <a:gd name="connsiteX37" fmla="*/ 723900 w 1943100"/>
              <a:gd name="connsiteY37" fmla="*/ 657225 h 2647950"/>
              <a:gd name="connsiteX38" fmla="*/ 847725 w 1943100"/>
              <a:gd name="connsiteY38" fmla="*/ 314325 h 2647950"/>
              <a:gd name="connsiteX39" fmla="*/ 933450 w 1943100"/>
              <a:gd name="connsiteY39" fmla="*/ 0 h 2647950"/>
              <a:gd name="connsiteX40" fmla="*/ 971550 w 1943100"/>
              <a:gd name="connsiteY40" fmla="*/ 457200 h 2647950"/>
              <a:gd name="connsiteX41" fmla="*/ 1143000 w 1943100"/>
              <a:gd name="connsiteY41" fmla="*/ 542925 h 2647950"/>
              <a:gd name="connsiteX42" fmla="*/ 1200150 w 1943100"/>
              <a:gd name="connsiteY42" fmla="*/ 657225 h 2647950"/>
              <a:gd name="connsiteX43" fmla="*/ 1352550 w 1943100"/>
              <a:gd name="connsiteY43" fmla="*/ 771525 h 2647950"/>
              <a:gd name="connsiteX44" fmla="*/ 1409700 w 1943100"/>
              <a:gd name="connsiteY44" fmla="*/ 762000 h 2647950"/>
              <a:gd name="connsiteX45" fmla="*/ 1524000 w 1943100"/>
              <a:gd name="connsiteY45" fmla="*/ 695325 h 2647950"/>
              <a:gd name="connsiteX46" fmla="*/ 1571625 w 1943100"/>
              <a:gd name="connsiteY46" fmla="*/ 733425 h 2647950"/>
              <a:gd name="connsiteX47" fmla="*/ 1609725 w 1943100"/>
              <a:gd name="connsiteY47" fmla="*/ 838200 h 2647950"/>
              <a:gd name="connsiteX48" fmla="*/ 1733550 w 1943100"/>
              <a:gd name="connsiteY48" fmla="*/ 809625 h 2647950"/>
              <a:gd name="connsiteX49" fmla="*/ 1828800 w 1943100"/>
              <a:gd name="connsiteY49" fmla="*/ 790575 h 2647950"/>
              <a:gd name="connsiteX50" fmla="*/ 1933575 w 1943100"/>
              <a:gd name="connsiteY50" fmla="*/ 828675 h 2647950"/>
              <a:gd name="connsiteX51" fmla="*/ 1943100 w 1943100"/>
              <a:gd name="connsiteY51"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400050 w 1943100"/>
              <a:gd name="connsiteY32" fmla="*/ 1247775 h 2647950"/>
              <a:gd name="connsiteX33" fmla="*/ 403302 w 1943100"/>
              <a:gd name="connsiteY33" fmla="*/ 1237785 h 2647950"/>
              <a:gd name="connsiteX34" fmla="*/ 403302 w 1943100"/>
              <a:gd name="connsiteY34" fmla="*/ 1234068 h 2647950"/>
              <a:gd name="connsiteX35" fmla="*/ 552450 w 1943100"/>
              <a:gd name="connsiteY35" fmla="*/ 990600 h 2647950"/>
              <a:gd name="connsiteX36" fmla="*/ 723900 w 1943100"/>
              <a:gd name="connsiteY36" fmla="*/ 657225 h 2647950"/>
              <a:gd name="connsiteX37" fmla="*/ 847725 w 1943100"/>
              <a:gd name="connsiteY37" fmla="*/ 314325 h 2647950"/>
              <a:gd name="connsiteX38" fmla="*/ 933450 w 1943100"/>
              <a:gd name="connsiteY38" fmla="*/ 0 h 2647950"/>
              <a:gd name="connsiteX39" fmla="*/ 971550 w 1943100"/>
              <a:gd name="connsiteY39" fmla="*/ 457200 h 2647950"/>
              <a:gd name="connsiteX40" fmla="*/ 1143000 w 1943100"/>
              <a:gd name="connsiteY40" fmla="*/ 542925 h 2647950"/>
              <a:gd name="connsiteX41" fmla="*/ 1200150 w 1943100"/>
              <a:gd name="connsiteY41" fmla="*/ 657225 h 2647950"/>
              <a:gd name="connsiteX42" fmla="*/ 1352550 w 1943100"/>
              <a:gd name="connsiteY42" fmla="*/ 771525 h 2647950"/>
              <a:gd name="connsiteX43" fmla="*/ 1409700 w 1943100"/>
              <a:gd name="connsiteY43" fmla="*/ 762000 h 2647950"/>
              <a:gd name="connsiteX44" fmla="*/ 1524000 w 1943100"/>
              <a:gd name="connsiteY44" fmla="*/ 695325 h 2647950"/>
              <a:gd name="connsiteX45" fmla="*/ 1571625 w 1943100"/>
              <a:gd name="connsiteY45" fmla="*/ 733425 h 2647950"/>
              <a:gd name="connsiteX46" fmla="*/ 1609725 w 1943100"/>
              <a:gd name="connsiteY46" fmla="*/ 838200 h 2647950"/>
              <a:gd name="connsiteX47" fmla="*/ 1733550 w 1943100"/>
              <a:gd name="connsiteY47" fmla="*/ 809625 h 2647950"/>
              <a:gd name="connsiteX48" fmla="*/ 1828800 w 1943100"/>
              <a:gd name="connsiteY48" fmla="*/ 790575 h 2647950"/>
              <a:gd name="connsiteX49" fmla="*/ 1933575 w 1943100"/>
              <a:gd name="connsiteY49" fmla="*/ 828675 h 2647950"/>
              <a:gd name="connsiteX50" fmla="*/ 1943100 w 1943100"/>
              <a:gd name="connsiteY50"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400050 w 1943100"/>
              <a:gd name="connsiteY32" fmla="*/ 1247775 h 2647950"/>
              <a:gd name="connsiteX33" fmla="*/ 403302 w 1943100"/>
              <a:gd name="connsiteY33" fmla="*/ 1237785 h 2647950"/>
              <a:gd name="connsiteX34" fmla="*/ 403302 w 1943100"/>
              <a:gd name="connsiteY34" fmla="*/ 1234068 h 2647950"/>
              <a:gd name="connsiteX35" fmla="*/ 552450 w 1943100"/>
              <a:gd name="connsiteY35" fmla="*/ 990600 h 2647950"/>
              <a:gd name="connsiteX36" fmla="*/ 723900 w 1943100"/>
              <a:gd name="connsiteY36" fmla="*/ 657225 h 2647950"/>
              <a:gd name="connsiteX37" fmla="*/ 847725 w 1943100"/>
              <a:gd name="connsiteY37" fmla="*/ 314325 h 2647950"/>
              <a:gd name="connsiteX38" fmla="*/ 933450 w 1943100"/>
              <a:gd name="connsiteY38" fmla="*/ 0 h 2647950"/>
              <a:gd name="connsiteX39" fmla="*/ 971550 w 1943100"/>
              <a:gd name="connsiteY39" fmla="*/ 457200 h 2647950"/>
              <a:gd name="connsiteX40" fmla="*/ 1143000 w 1943100"/>
              <a:gd name="connsiteY40" fmla="*/ 542925 h 2647950"/>
              <a:gd name="connsiteX41" fmla="*/ 1200150 w 1943100"/>
              <a:gd name="connsiteY41" fmla="*/ 657225 h 2647950"/>
              <a:gd name="connsiteX42" fmla="*/ 1352550 w 1943100"/>
              <a:gd name="connsiteY42" fmla="*/ 771525 h 2647950"/>
              <a:gd name="connsiteX43" fmla="*/ 1409700 w 1943100"/>
              <a:gd name="connsiteY43" fmla="*/ 762000 h 2647950"/>
              <a:gd name="connsiteX44" fmla="*/ 1524000 w 1943100"/>
              <a:gd name="connsiteY44" fmla="*/ 695325 h 2647950"/>
              <a:gd name="connsiteX45" fmla="*/ 1571625 w 1943100"/>
              <a:gd name="connsiteY45" fmla="*/ 733425 h 2647950"/>
              <a:gd name="connsiteX46" fmla="*/ 1609725 w 1943100"/>
              <a:gd name="connsiteY46" fmla="*/ 838200 h 2647950"/>
              <a:gd name="connsiteX47" fmla="*/ 1733550 w 1943100"/>
              <a:gd name="connsiteY47" fmla="*/ 809625 h 2647950"/>
              <a:gd name="connsiteX48" fmla="*/ 1828800 w 1943100"/>
              <a:gd name="connsiteY48" fmla="*/ 790575 h 2647950"/>
              <a:gd name="connsiteX49" fmla="*/ 1933575 w 1943100"/>
              <a:gd name="connsiteY49" fmla="*/ 828675 h 2647950"/>
              <a:gd name="connsiteX50" fmla="*/ 1943100 w 1943100"/>
              <a:gd name="connsiteY50"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400050 w 1943100"/>
              <a:gd name="connsiteY32" fmla="*/ 1247775 h 2647950"/>
              <a:gd name="connsiteX33" fmla="*/ 403302 w 1943100"/>
              <a:gd name="connsiteY33" fmla="*/ 1237785 h 2647950"/>
              <a:gd name="connsiteX34" fmla="*/ 552450 w 1943100"/>
              <a:gd name="connsiteY34" fmla="*/ 990600 h 2647950"/>
              <a:gd name="connsiteX35" fmla="*/ 723900 w 1943100"/>
              <a:gd name="connsiteY35" fmla="*/ 657225 h 2647950"/>
              <a:gd name="connsiteX36" fmla="*/ 847725 w 1943100"/>
              <a:gd name="connsiteY36" fmla="*/ 314325 h 2647950"/>
              <a:gd name="connsiteX37" fmla="*/ 933450 w 1943100"/>
              <a:gd name="connsiteY37" fmla="*/ 0 h 2647950"/>
              <a:gd name="connsiteX38" fmla="*/ 971550 w 1943100"/>
              <a:gd name="connsiteY38" fmla="*/ 457200 h 2647950"/>
              <a:gd name="connsiteX39" fmla="*/ 1143000 w 1943100"/>
              <a:gd name="connsiteY39" fmla="*/ 542925 h 2647950"/>
              <a:gd name="connsiteX40" fmla="*/ 1200150 w 1943100"/>
              <a:gd name="connsiteY40" fmla="*/ 657225 h 2647950"/>
              <a:gd name="connsiteX41" fmla="*/ 1352550 w 1943100"/>
              <a:gd name="connsiteY41" fmla="*/ 771525 h 2647950"/>
              <a:gd name="connsiteX42" fmla="*/ 1409700 w 1943100"/>
              <a:gd name="connsiteY42" fmla="*/ 762000 h 2647950"/>
              <a:gd name="connsiteX43" fmla="*/ 1524000 w 1943100"/>
              <a:gd name="connsiteY43" fmla="*/ 695325 h 2647950"/>
              <a:gd name="connsiteX44" fmla="*/ 1571625 w 1943100"/>
              <a:gd name="connsiteY44" fmla="*/ 733425 h 2647950"/>
              <a:gd name="connsiteX45" fmla="*/ 1609725 w 1943100"/>
              <a:gd name="connsiteY45" fmla="*/ 838200 h 2647950"/>
              <a:gd name="connsiteX46" fmla="*/ 1733550 w 1943100"/>
              <a:gd name="connsiteY46" fmla="*/ 809625 h 2647950"/>
              <a:gd name="connsiteX47" fmla="*/ 1828800 w 1943100"/>
              <a:gd name="connsiteY47" fmla="*/ 790575 h 2647950"/>
              <a:gd name="connsiteX48" fmla="*/ 1933575 w 1943100"/>
              <a:gd name="connsiteY48" fmla="*/ 828675 h 2647950"/>
              <a:gd name="connsiteX49" fmla="*/ 1943100 w 1943100"/>
              <a:gd name="connsiteY49"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400050 w 1943100"/>
              <a:gd name="connsiteY32" fmla="*/ 1247775 h 2647950"/>
              <a:gd name="connsiteX33" fmla="*/ 552450 w 1943100"/>
              <a:gd name="connsiteY33" fmla="*/ 990600 h 2647950"/>
              <a:gd name="connsiteX34" fmla="*/ 723900 w 1943100"/>
              <a:gd name="connsiteY34" fmla="*/ 657225 h 2647950"/>
              <a:gd name="connsiteX35" fmla="*/ 847725 w 1943100"/>
              <a:gd name="connsiteY35" fmla="*/ 314325 h 2647950"/>
              <a:gd name="connsiteX36" fmla="*/ 933450 w 1943100"/>
              <a:gd name="connsiteY36" fmla="*/ 0 h 2647950"/>
              <a:gd name="connsiteX37" fmla="*/ 971550 w 1943100"/>
              <a:gd name="connsiteY37" fmla="*/ 457200 h 2647950"/>
              <a:gd name="connsiteX38" fmla="*/ 1143000 w 1943100"/>
              <a:gd name="connsiteY38" fmla="*/ 542925 h 2647950"/>
              <a:gd name="connsiteX39" fmla="*/ 1200150 w 1943100"/>
              <a:gd name="connsiteY39" fmla="*/ 657225 h 2647950"/>
              <a:gd name="connsiteX40" fmla="*/ 1352550 w 1943100"/>
              <a:gd name="connsiteY40" fmla="*/ 771525 h 2647950"/>
              <a:gd name="connsiteX41" fmla="*/ 1409700 w 1943100"/>
              <a:gd name="connsiteY41" fmla="*/ 762000 h 2647950"/>
              <a:gd name="connsiteX42" fmla="*/ 1524000 w 1943100"/>
              <a:gd name="connsiteY42" fmla="*/ 695325 h 2647950"/>
              <a:gd name="connsiteX43" fmla="*/ 1571625 w 1943100"/>
              <a:gd name="connsiteY43" fmla="*/ 733425 h 2647950"/>
              <a:gd name="connsiteX44" fmla="*/ 1609725 w 1943100"/>
              <a:gd name="connsiteY44" fmla="*/ 838200 h 2647950"/>
              <a:gd name="connsiteX45" fmla="*/ 1733550 w 1943100"/>
              <a:gd name="connsiteY45" fmla="*/ 809625 h 2647950"/>
              <a:gd name="connsiteX46" fmla="*/ 1828800 w 1943100"/>
              <a:gd name="connsiteY46" fmla="*/ 790575 h 2647950"/>
              <a:gd name="connsiteX47" fmla="*/ 1933575 w 1943100"/>
              <a:gd name="connsiteY47" fmla="*/ 828675 h 2647950"/>
              <a:gd name="connsiteX48" fmla="*/ 1943100 w 1943100"/>
              <a:gd name="connsiteY48"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552450 w 1943100"/>
              <a:gd name="connsiteY32" fmla="*/ 990600 h 2647950"/>
              <a:gd name="connsiteX33" fmla="*/ 723900 w 1943100"/>
              <a:gd name="connsiteY33" fmla="*/ 657225 h 2647950"/>
              <a:gd name="connsiteX34" fmla="*/ 847725 w 1943100"/>
              <a:gd name="connsiteY34" fmla="*/ 314325 h 2647950"/>
              <a:gd name="connsiteX35" fmla="*/ 933450 w 1943100"/>
              <a:gd name="connsiteY35" fmla="*/ 0 h 2647950"/>
              <a:gd name="connsiteX36" fmla="*/ 971550 w 1943100"/>
              <a:gd name="connsiteY36" fmla="*/ 457200 h 2647950"/>
              <a:gd name="connsiteX37" fmla="*/ 1143000 w 1943100"/>
              <a:gd name="connsiteY37" fmla="*/ 542925 h 2647950"/>
              <a:gd name="connsiteX38" fmla="*/ 1200150 w 1943100"/>
              <a:gd name="connsiteY38" fmla="*/ 657225 h 2647950"/>
              <a:gd name="connsiteX39" fmla="*/ 1352550 w 1943100"/>
              <a:gd name="connsiteY39" fmla="*/ 771525 h 2647950"/>
              <a:gd name="connsiteX40" fmla="*/ 1409700 w 1943100"/>
              <a:gd name="connsiteY40" fmla="*/ 762000 h 2647950"/>
              <a:gd name="connsiteX41" fmla="*/ 1524000 w 1943100"/>
              <a:gd name="connsiteY41" fmla="*/ 695325 h 2647950"/>
              <a:gd name="connsiteX42" fmla="*/ 1571625 w 1943100"/>
              <a:gd name="connsiteY42" fmla="*/ 733425 h 2647950"/>
              <a:gd name="connsiteX43" fmla="*/ 1609725 w 1943100"/>
              <a:gd name="connsiteY43" fmla="*/ 838200 h 2647950"/>
              <a:gd name="connsiteX44" fmla="*/ 1733550 w 1943100"/>
              <a:gd name="connsiteY44" fmla="*/ 809625 h 2647950"/>
              <a:gd name="connsiteX45" fmla="*/ 1828800 w 1943100"/>
              <a:gd name="connsiteY45" fmla="*/ 790575 h 2647950"/>
              <a:gd name="connsiteX46" fmla="*/ 1933575 w 1943100"/>
              <a:gd name="connsiteY46" fmla="*/ 828675 h 2647950"/>
              <a:gd name="connsiteX47" fmla="*/ 1943100 w 1943100"/>
              <a:gd name="connsiteY47"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552450 w 1943100"/>
              <a:gd name="connsiteY32" fmla="*/ 990600 h 2647950"/>
              <a:gd name="connsiteX33" fmla="*/ 723900 w 1943100"/>
              <a:gd name="connsiteY33" fmla="*/ 657225 h 2647950"/>
              <a:gd name="connsiteX34" fmla="*/ 847725 w 1943100"/>
              <a:gd name="connsiteY34" fmla="*/ 314325 h 2647950"/>
              <a:gd name="connsiteX35" fmla="*/ 933450 w 1943100"/>
              <a:gd name="connsiteY35" fmla="*/ 0 h 2647950"/>
              <a:gd name="connsiteX36" fmla="*/ 971550 w 1943100"/>
              <a:gd name="connsiteY36" fmla="*/ 457200 h 2647950"/>
              <a:gd name="connsiteX37" fmla="*/ 1143000 w 1943100"/>
              <a:gd name="connsiteY37" fmla="*/ 542925 h 2647950"/>
              <a:gd name="connsiteX38" fmla="*/ 1200150 w 1943100"/>
              <a:gd name="connsiteY38" fmla="*/ 657225 h 2647950"/>
              <a:gd name="connsiteX39" fmla="*/ 1352550 w 1943100"/>
              <a:gd name="connsiteY39" fmla="*/ 771525 h 2647950"/>
              <a:gd name="connsiteX40" fmla="*/ 1409700 w 1943100"/>
              <a:gd name="connsiteY40" fmla="*/ 762000 h 2647950"/>
              <a:gd name="connsiteX41" fmla="*/ 1524000 w 1943100"/>
              <a:gd name="connsiteY41" fmla="*/ 695325 h 2647950"/>
              <a:gd name="connsiteX42" fmla="*/ 1571625 w 1943100"/>
              <a:gd name="connsiteY42" fmla="*/ 733425 h 2647950"/>
              <a:gd name="connsiteX43" fmla="*/ 1609725 w 1943100"/>
              <a:gd name="connsiteY43" fmla="*/ 838200 h 2647950"/>
              <a:gd name="connsiteX44" fmla="*/ 1733550 w 1943100"/>
              <a:gd name="connsiteY44" fmla="*/ 809625 h 2647950"/>
              <a:gd name="connsiteX45" fmla="*/ 1828800 w 1943100"/>
              <a:gd name="connsiteY45" fmla="*/ 790575 h 2647950"/>
              <a:gd name="connsiteX46" fmla="*/ 1933575 w 1943100"/>
              <a:gd name="connsiteY46" fmla="*/ 828675 h 2647950"/>
              <a:gd name="connsiteX47" fmla="*/ 1943100 w 1943100"/>
              <a:gd name="connsiteY47"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552450 w 1943100"/>
              <a:gd name="connsiteY32" fmla="*/ 990600 h 2647950"/>
              <a:gd name="connsiteX33" fmla="*/ 723900 w 1943100"/>
              <a:gd name="connsiteY33" fmla="*/ 657225 h 2647950"/>
              <a:gd name="connsiteX34" fmla="*/ 847725 w 1943100"/>
              <a:gd name="connsiteY34" fmla="*/ 314325 h 2647950"/>
              <a:gd name="connsiteX35" fmla="*/ 933450 w 1943100"/>
              <a:gd name="connsiteY35" fmla="*/ 0 h 2647950"/>
              <a:gd name="connsiteX36" fmla="*/ 971550 w 1943100"/>
              <a:gd name="connsiteY36" fmla="*/ 457200 h 2647950"/>
              <a:gd name="connsiteX37" fmla="*/ 1143000 w 1943100"/>
              <a:gd name="connsiteY37" fmla="*/ 542925 h 2647950"/>
              <a:gd name="connsiteX38" fmla="*/ 1200150 w 1943100"/>
              <a:gd name="connsiteY38" fmla="*/ 657225 h 2647950"/>
              <a:gd name="connsiteX39" fmla="*/ 1352550 w 1943100"/>
              <a:gd name="connsiteY39" fmla="*/ 771525 h 2647950"/>
              <a:gd name="connsiteX40" fmla="*/ 1409700 w 1943100"/>
              <a:gd name="connsiteY40" fmla="*/ 762000 h 2647950"/>
              <a:gd name="connsiteX41" fmla="*/ 1524000 w 1943100"/>
              <a:gd name="connsiteY41" fmla="*/ 695325 h 2647950"/>
              <a:gd name="connsiteX42" fmla="*/ 1571625 w 1943100"/>
              <a:gd name="connsiteY42" fmla="*/ 733425 h 2647950"/>
              <a:gd name="connsiteX43" fmla="*/ 1609725 w 1943100"/>
              <a:gd name="connsiteY43" fmla="*/ 838200 h 2647950"/>
              <a:gd name="connsiteX44" fmla="*/ 1733550 w 1943100"/>
              <a:gd name="connsiteY44" fmla="*/ 809625 h 2647950"/>
              <a:gd name="connsiteX45" fmla="*/ 1828800 w 1943100"/>
              <a:gd name="connsiteY45" fmla="*/ 790575 h 2647950"/>
              <a:gd name="connsiteX46" fmla="*/ 1933575 w 1943100"/>
              <a:gd name="connsiteY46" fmla="*/ 828675 h 2647950"/>
              <a:gd name="connsiteX47" fmla="*/ 1943100 w 1943100"/>
              <a:gd name="connsiteY47" fmla="*/ 885825 h 2647950"/>
              <a:gd name="connsiteX0" fmla="*/ 1943100 w 1943100"/>
              <a:gd name="connsiteY0" fmla="*/ 885825 h 2647950"/>
              <a:gd name="connsiteX1" fmla="*/ 1905000 w 1943100"/>
              <a:gd name="connsiteY1" fmla="*/ 952500 h 2647950"/>
              <a:gd name="connsiteX2" fmla="*/ 1905000 w 1943100"/>
              <a:gd name="connsiteY2" fmla="*/ 1009650 h 2647950"/>
              <a:gd name="connsiteX3" fmla="*/ 1876425 w 1943100"/>
              <a:gd name="connsiteY3" fmla="*/ 1066800 h 2647950"/>
              <a:gd name="connsiteX4" fmla="*/ 1857375 w 1943100"/>
              <a:gd name="connsiteY4" fmla="*/ 1123950 h 2647950"/>
              <a:gd name="connsiteX5" fmla="*/ 1857375 w 1943100"/>
              <a:gd name="connsiteY5" fmla="*/ 1181100 h 2647950"/>
              <a:gd name="connsiteX6" fmla="*/ 1857375 w 1943100"/>
              <a:gd name="connsiteY6" fmla="*/ 1181100 h 2647950"/>
              <a:gd name="connsiteX7" fmla="*/ 1828800 w 1943100"/>
              <a:gd name="connsiteY7" fmla="*/ 1285875 h 2647950"/>
              <a:gd name="connsiteX8" fmla="*/ 1838325 w 1943100"/>
              <a:gd name="connsiteY8" fmla="*/ 1343025 h 2647950"/>
              <a:gd name="connsiteX9" fmla="*/ 1838325 w 1943100"/>
              <a:gd name="connsiteY9" fmla="*/ 1343025 h 2647950"/>
              <a:gd name="connsiteX10" fmla="*/ 1819275 w 1943100"/>
              <a:gd name="connsiteY10" fmla="*/ 1466850 h 2647950"/>
              <a:gd name="connsiteX11" fmla="*/ 1838325 w 1943100"/>
              <a:gd name="connsiteY11" fmla="*/ 1524000 h 2647950"/>
              <a:gd name="connsiteX12" fmla="*/ 1857375 w 1943100"/>
              <a:gd name="connsiteY12" fmla="*/ 1590675 h 2647950"/>
              <a:gd name="connsiteX13" fmla="*/ 1857375 w 1943100"/>
              <a:gd name="connsiteY13" fmla="*/ 1638300 h 2647950"/>
              <a:gd name="connsiteX14" fmla="*/ 1828800 w 1943100"/>
              <a:gd name="connsiteY14" fmla="*/ 1704975 h 2647950"/>
              <a:gd name="connsiteX15" fmla="*/ 1800225 w 1943100"/>
              <a:gd name="connsiteY15" fmla="*/ 1800225 h 2647950"/>
              <a:gd name="connsiteX16" fmla="*/ 1800225 w 1943100"/>
              <a:gd name="connsiteY16" fmla="*/ 1895475 h 2647950"/>
              <a:gd name="connsiteX17" fmla="*/ 1819275 w 1943100"/>
              <a:gd name="connsiteY17" fmla="*/ 1971675 h 2647950"/>
              <a:gd name="connsiteX18" fmla="*/ 1838325 w 1943100"/>
              <a:gd name="connsiteY18" fmla="*/ 2038350 h 2647950"/>
              <a:gd name="connsiteX19" fmla="*/ 1838325 w 1943100"/>
              <a:gd name="connsiteY19" fmla="*/ 2085975 h 2647950"/>
              <a:gd name="connsiteX20" fmla="*/ 1838325 w 1943100"/>
              <a:gd name="connsiteY20" fmla="*/ 2085975 h 2647950"/>
              <a:gd name="connsiteX21" fmla="*/ 1609725 w 1943100"/>
              <a:gd name="connsiteY21" fmla="*/ 2343150 h 2647950"/>
              <a:gd name="connsiteX22" fmla="*/ 1352550 w 1943100"/>
              <a:gd name="connsiteY22" fmla="*/ 2533650 h 2647950"/>
              <a:gd name="connsiteX23" fmla="*/ 1057275 w 1943100"/>
              <a:gd name="connsiteY23" fmla="*/ 2647950 h 2647950"/>
              <a:gd name="connsiteX24" fmla="*/ 857250 w 1943100"/>
              <a:gd name="connsiteY24" fmla="*/ 2466975 h 2647950"/>
              <a:gd name="connsiteX25" fmla="*/ 685800 w 1943100"/>
              <a:gd name="connsiteY25" fmla="*/ 2314575 h 2647950"/>
              <a:gd name="connsiteX26" fmla="*/ 514350 w 1943100"/>
              <a:gd name="connsiteY26" fmla="*/ 2219325 h 2647950"/>
              <a:gd name="connsiteX27" fmla="*/ 409575 w 1943100"/>
              <a:gd name="connsiteY27" fmla="*/ 1990725 h 2647950"/>
              <a:gd name="connsiteX28" fmla="*/ 257175 w 1943100"/>
              <a:gd name="connsiteY28" fmla="*/ 1857375 h 2647950"/>
              <a:gd name="connsiteX29" fmla="*/ 85725 w 1943100"/>
              <a:gd name="connsiteY29" fmla="*/ 1752600 h 2647950"/>
              <a:gd name="connsiteX30" fmla="*/ 0 w 1943100"/>
              <a:gd name="connsiteY30" fmla="*/ 1676400 h 2647950"/>
              <a:gd name="connsiteX31" fmla="*/ 200025 w 1943100"/>
              <a:gd name="connsiteY31" fmla="*/ 1400175 h 2647950"/>
              <a:gd name="connsiteX32" fmla="*/ 552450 w 1943100"/>
              <a:gd name="connsiteY32" fmla="*/ 990600 h 2647950"/>
              <a:gd name="connsiteX33" fmla="*/ 723900 w 1943100"/>
              <a:gd name="connsiteY33" fmla="*/ 657225 h 2647950"/>
              <a:gd name="connsiteX34" fmla="*/ 730794 w 1943100"/>
              <a:gd name="connsiteY34" fmla="*/ 657497 h 2647950"/>
              <a:gd name="connsiteX35" fmla="*/ 847725 w 1943100"/>
              <a:gd name="connsiteY35" fmla="*/ 314325 h 2647950"/>
              <a:gd name="connsiteX36" fmla="*/ 933450 w 1943100"/>
              <a:gd name="connsiteY36" fmla="*/ 0 h 2647950"/>
              <a:gd name="connsiteX37" fmla="*/ 971550 w 1943100"/>
              <a:gd name="connsiteY37" fmla="*/ 457200 h 2647950"/>
              <a:gd name="connsiteX38" fmla="*/ 1143000 w 1943100"/>
              <a:gd name="connsiteY38" fmla="*/ 542925 h 2647950"/>
              <a:gd name="connsiteX39" fmla="*/ 1200150 w 1943100"/>
              <a:gd name="connsiteY39" fmla="*/ 657225 h 2647950"/>
              <a:gd name="connsiteX40" fmla="*/ 1352550 w 1943100"/>
              <a:gd name="connsiteY40" fmla="*/ 771525 h 2647950"/>
              <a:gd name="connsiteX41" fmla="*/ 1409700 w 1943100"/>
              <a:gd name="connsiteY41" fmla="*/ 762000 h 2647950"/>
              <a:gd name="connsiteX42" fmla="*/ 1524000 w 1943100"/>
              <a:gd name="connsiteY42" fmla="*/ 695325 h 2647950"/>
              <a:gd name="connsiteX43" fmla="*/ 1571625 w 1943100"/>
              <a:gd name="connsiteY43" fmla="*/ 733425 h 2647950"/>
              <a:gd name="connsiteX44" fmla="*/ 1609725 w 1943100"/>
              <a:gd name="connsiteY44" fmla="*/ 838200 h 2647950"/>
              <a:gd name="connsiteX45" fmla="*/ 1733550 w 1943100"/>
              <a:gd name="connsiteY45" fmla="*/ 809625 h 2647950"/>
              <a:gd name="connsiteX46" fmla="*/ 1828800 w 1943100"/>
              <a:gd name="connsiteY46" fmla="*/ 790575 h 2647950"/>
              <a:gd name="connsiteX47" fmla="*/ 1933575 w 1943100"/>
              <a:gd name="connsiteY47" fmla="*/ 828675 h 2647950"/>
              <a:gd name="connsiteX48" fmla="*/ 1943100 w 1943100"/>
              <a:gd name="connsiteY48" fmla="*/ 885825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943100" h="2647950">
                <a:moveTo>
                  <a:pt x="1943100" y="885825"/>
                </a:moveTo>
                <a:cubicBezTo>
                  <a:pt x="1903239" y="945617"/>
                  <a:pt x="1905000" y="920080"/>
                  <a:pt x="1905000" y="952500"/>
                </a:cubicBezTo>
                <a:lnTo>
                  <a:pt x="1905000" y="1009650"/>
                </a:lnTo>
                <a:lnTo>
                  <a:pt x="1876425" y="1066800"/>
                </a:lnTo>
                <a:lnTo>
                  <a:pt x="1857375" y="1123950"/>
                </a:lnTo>
                <a:lnTo>
                  <a:pt x="1857375" y="1181100"/>
                </a:lnTo>
                <a:lnTo>
                  <a:pt x="1857375" y="1181100"/>
                </a:lnTo>
                <a:lnTo>
                  <a:pt x="1828800" y="1285875"/>
                </a:lnTo>
                <a:lnTo>
                  <a:pt x="1838325" y="1343025"/>
                </a:lnTo>
                <a:lnTo>
                  <a:pt x="1838325" y="1343025"/>
                </a:lnTo>
                <a:lnTo>
                  <a:pt x="1819275" y="1466850"/>
                </a:lnTo>
                <a:lnTo>
                  <a:pt x="1838325" y="1524000"/>
                </a:lnTo>
                <a:lnTo>
                  <a:pt x="1857375" y="1590675"/>
                </a:lnTo>
                <a:lnTo>
                  <a:pt x="1857375" y="1638300"/>
                </a:lnTo>
                <a:lnTo>
                  <a:pt x="1828800" y="1704975"/>
                </a:lnTo>
                <a:cubicBezTo>
                  <a:pt x="1799221" y="1793712"/>
                  <a:pt x="1800225" y="1760579"/>
                  <a:pt x="1800225" y="1800225"/>
                </a:cubicBezTo>
                <a:lnTo>
                  <a:pt x="1800225" y="1895475"/>
                </a:lnTo>
                <a:lnTo>
                  <a:pt x="1819275" y="1971675"/>
                </a:lnTo>
                <a:cubicBezTo>
                  <a:pt x="1829249" y="2041493"/>
                  <a:pt x="1806349" y="2038350"/>
                  <a:pt x="1838325" y="2038350"/>
                </a:cubicBezTo>
                <a:lnTo>
                  <a:pt x="1838325" y="2085975"/>
                </a:lnTo>
                <a:lnTo>
                  <a:pt x="1838325" y="2085975"/>
                </a:lnTo>
                <a:lnTo>
                  <a:pt x="1609725" y="2343150"/>
                </a:lnTo>
                <a:lnTo>
                  <a:pt x="1352550" y="2533650"/>
                </a:lnTo>
                <a:lnTo>
                  <a:pt x="1057275" y="2647950"/>
                </a:lnTo>
                <a:lnTo>
                  <a:pt x="857250" y="2466975"/>
                </a:lnTo>
                <a:lnTo>
                  <a:pt x="685800" y="2314575"/>
                </a:lnTo>
                <a:lnTo>
                  <a:pt x="514350" y="2219325"/>
                </a:lnTo>
                <a:lnTo>
                  <a:pt x="409575" y="1990725"/>
                </a:lnTo>
                <a:lnTo>
                  <a:pt x="257175" y="1857375"/>
                </a:lnTo>
                <a:lnTo>
                  <a:pt x="85725" y="1752600"/>
                </a:lnTo>
                <a:lnTo>
                  <a:pt x="0" y="1676400"/>
                </a:lnTo>
                <a:lnTo>
                  <a:pt x="200025" y="1400175"/>
                </a:lnTo>
                <a:cubicBezTo>
                  <a:pt x="292100" y="1285875"/>
                  <a:pt x="465138" y="1114425"/>
                  <a:pt x="552450" y="990600"/>
                </a:cubicBezTo>
                <a:lnTo>
                  <a:pt x="723900" y="657225"/>
                </a:lnTo>
                <a:lnTo>
                  <a:pt x="730794" y="657497"/>
                </a:lnTo>
                <a:lnTo>
                  <a:pt x="847725" y="314325"/>
                </a:lnTo>
                <a:lnTo>
                  <a:pt x="933450" y="0"/>
                </a:lnTo>
                <a:lnTo>
                  <a:pt x="971550" y="457200"/>
                </a:lnTo>
                <a:lnTo>
                  <a:pt x="1143000" y="542925"/>
                </a:lnTo>
                <a:lnTo>
                  <a:pt x="1200150" y="657225"/>
                </a:lnTo>
                <a:cubicBezTo>
                  <a:pt x="1345504" y="773508"/>
                  <a:pt x="1282035" y="771525"/>
                  <a:pt x="1352550" y="771525"/>
                </a:cubicBezTo>
                <a:lnTo>
                  <a:pt x="1409700" y="762000"/>
                </a:lnTo>
                <a:lnTo>
                  <a:pt x="1524000" y="695325"/>
                </a:lnTo>
                <a:lnTo>
                  <a:pt x="1571625" y="733425"/>
                </a:lnTo>
                <a:lnTo>
                  <a:pt x="1609725" y="838200"/>
                </a:lnTo>
                <a:cubicBezTo>
                  <a:pt x="1727105" y="808855"/>
                  <a:pt x="1684752" y="809625"/>
                  <a:pt x="1733550" y="809625"/>
                </a:cubicBezTo>
                <a:lnTo>
                  <a:pt x="1828800" y="790575"/>
                </a:lnTo>
                <a:lnTo>
                  <a:pt x="1933575" y="828675"/>
                </a:lnTo>
                <a:lnTo>
                  <a:pt x="1943100" y="885825"/>
                </a:lnTo>
                <a:close/>
              </a:path>
            </a:pathLst>
          </a:custGeom>
          <a:solidFill>
            <a:srgbClr val="948A54">
              <a:alpha val="69804"/>
            </a:srgb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ffectLst>
                <a:outerShdw blurRad="38100" dist="38100" dir="2700000" algn="tl">
                  <a:srgbClr val="000000">
                    <a:alpha val="43137"/>
                  </a:srgbClr>
                </a:outerShdw>
              </a:effectLst>
            </a:endParaRPr>
          </a:p>
        </p:txBody>
      </p:sp>
      <p:sp>
        <p:nvSpPr>
          <p:cNvPr id="65" name="Text Box 22"/>
          <p:cNvSpPr txBox="1">
            <a:spLocks noChangeArrowheads="1"/>
          </p:cNvSpPr>
          <p:nvPr/>
        </p:nvSpPr>
        <p:spPr bwMode="auto">
          <a:xfrm>
            <a:off x="3553587" y="3352800"/>
            <a:ext cx="1198626" cy="461665"/>
          </a:xfrm>
          <a:prstGeom prst="rect">
            <a:avLst/>
          </a:prstGeom>
          <a:noFill/>
          <a:ln w="9525">
            <a:noFill/>
            <a:miter lim="800000"/>
            <a:headEnd/>
            <a:tailEnd/>
          </a:ln>
        </p:spPr>
        <p:txBody>
          <a:bodyPr>
            <a:spAutoFit/>
          </a:bodyPr>
          <a:lstStyle/>
          <a:p>
            <a:pPr>
              <a:spcBef>
                <a:spcPct val="50000"/>
              </a:spcBef>
            </a:pPr>
            <a:r>
              <a:rPr lang="en-US" sz="2400" dirty="0">
                <a:solidFill>
                  <a:srgbClr val="FFFF00"/>
                </a:solidFill>
                <a:effectLst>
                  <a:outerShdw blurRad="38100" dist="38100" dir="2700000" algn="tl">
                    <a:srgbClr val="000000">
                      <a:alpha val="43137"/>
                    </a:srgbClr>
                  </a:outerShdw>
                </a:effectLst>
                <a:latin typeface="+mj-lt"/>
              </a:rPr>
              <a:t>Judah</a:t>
            </a:r>
          </a:p>
        </p:txBody>
      </p:sp>
      <p:sp>
        <p:nvSpPr>
          <p:cNvPr id="66" name="Oval 65"/>
          <p:cNvSpPr/>
          <p:nvPr/>
        </p:nvSpPr>
        <p:spPr>
          <a:xfrm>
            <a:off x="3581400" y="4038600"/>
            <a:ext cx="76200" cy="76200"/>
          </a:xfrm>
          <a:prstGeom prst="ellipse">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p:cNvSpPr txBox="1"/>
          <p:nvPr/>
        </p:nvSpPr>
        <p:spPr>
          <a:xfrm>
            <a:off x="3276600" y="4114800"/>
            <a:ext cx="1066800" cy="461665"/>
          </a:xfrm>
          <a:prstGeom prst="rect">
            <a:avLst/>
          </a:prstGeom>
          <a:noFill/>
        </p:spPr>
        <p:txBody>
          <a:bodyPr wrap="square" rtlCol="0">
            <a:spAutoFit/>
          </a:bodyPr>
          <a:lstStyle/>
          <a:p>
            <a:pPr>
              <a:tabLst>
                <a:tab pos="4114800" algn="l"/>
              </a:tabLst>
            </a:pPr>
            <a:r>
              <a:rPr lang="en-US" sz="2400" dirty="0" smtClean="0">
                <a:solidFill>
                  <a:srgbClr val="FFFFFF"/>
                </a:solidFill>
                <a:effectLst>
                  <a:outerShdw blurRad="38100" dist="38100" dir="2700000" algn="tl">
                    <a:srgbClr val="000000">
                      <a:alpha val="43137"/>
                    </a:srgbClr>
                  </a:outerShdw>
                </a:effectLst>
                <a:latin typeface="+mj-lt"/>
              </a:rPr>
              <a:t>Ziklag</a:t>
            </a:r>
          </a:p>
        </p:txBody>
      </p:sp>
    </p:spTree>
    <p:extLst>
      <p:ext uri="{BB962C8B-B14F-4D97-AF65-F5344CB8AC3E}">
        <p14:creationId xmlns:p14="http://schemas.microsoft.com/office/powerpoint/2010/main" xmlns="" val="11784300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1)">
                                      <p:cBhvr>
                                        <p:cTn id="7" dur="1000"/>
                                        <p:tgtEl>
                                          <p:spTgt spid="10"/>
                                        </p:tgtEl>
                                      </p:cBhvr>
                                    </p:animEffect>
                                  </p:childTnLst>
                                </p:cTn>
                              </p:par>
                              <p:par>
                                <p:cTn id="8" presetID="20" presetClass="entr" presetSubtype="0" fill="hold" grpId="0" nodeType="withEffect">
                                  <p:stCondLst>
                                    <p:cond delay="0"/>
                                  </p:stCondLst>
                                  <p:childTnLst>
                                    <p:set>
                                      <p:cBhvr>
                                        <p:cTn id="9" dur="1" fill="hold">
                                          <p:stCondLst>
                                            <p:cond delay="0"/>
                                          </p:stCondLst>
                                        </p:cTn>
                                        <p:tgtEl>
                                          <p:spTgt spid="65"/>
                                        </p:tgtEl>
                                        <p:attrNameLst>
                                          <p:attrName>style.visibility</p:attrName>
                                        </p:attrNameLst>
                                      </p:cBhvr>
                                      <p:to>
                                        <p:strVal val="visible"/>
                                      </p:to>
                                    </p:set>
                                    <p:animEffect transition="in" filter="wedge">
                                      <p:cBhvr>
                                        <p:cTn id="10"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6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27-28</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139728824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27-28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2062103"/>
          </a:xfrm>
          <a:prstGeom prst="rect">
            <a:avLst/>
          </a:prstGeom>
          <a:noFill/>
        </p:spPr>
        <p:txBody>
          <a:bodyPr wrap="square" rtlCol="0">
            <a:spAutoFit/>
          </a:bodyPr>
          <a:lstStyle/>
          <a:p>
            <a:r>
              <a:rPr lang="en-US" sz="3200" dirty="0"/>
              <a:t>1 Chron. 10:14 ~ </a:t>
            </a:r>
            <a:r>
              <a:rPr lang="en-US" sz="3200" dirty="0">
                <a:solidFill>
                  <a:srgbClr val="FFFFFF"/>
                </a:solidFill>
              </a:rPr>
              <a:t>But </a:t>
            </a:r>
            <a:r>
              <a:rPr lang="en-US" sz="3200" i="1" dirty="0">
                <a:solidFill>
                  <a:srgbClr val="FFFFFF"/>
                </a:solidFill>
              </a:rPr>
              <a:t>he</a:t>
            </a:r>
            <a:r>
              <a:rPr lang="en-US" sz="3200" dirty="0">
                <a:solidFill>
                  <a:srgbClr val="FFFFFF"/>
                </a:solidFill>
              </a:rPr>
              <a:t> did not inquire of the Lord; therefore He killed him, and turned the kingdom over to David the son of Jesse. </a:t>
            </a:r>
          </a:p>
        </p:txBody>
      </p:sp>
    </p:spTree>
    <p:extLst>
      <p:ext uri="{BB962C8B-B14F-4D97-AF65-F5344CB8AC3E}">
        <p14:creationId xmlns:p14="http://schemas.microsoft.com/office/powerpoint/2010/main" xmlns="" val="87156814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1 Samuel">
  <a:themeElements>
    <a:clrScheme name="1 Samuel">
      <a:dk1>
        <a:srgbClr val="E6C682"/>
      </a:dk1>
      <a:lt1>
        <a:srgbClr val="E6C682"/>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 Samuel">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tabLst>
            <a:tab pos="4114800" algn="l"/>
          </a:tabLst>
          <a:defRPr sz="3200" dirty="0" smtClean="0">
            <a:solidFill>
              <a:srgbClr val="E6C682"/>
            </a:solidFill>
            <a:latin typeface="Eras Medium ITC"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1 Samuel</Template>
  <TotalTime>2410</TotalTime>
  <Words>395</Words>
  <Application>Microsoft Office PowerPoint</Application>
  <PresentationFormat>On-screen Show (4:3)</PresentationFormat>
  <Paragraphs>75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1 Samuel</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9</cp:revision>
  <dcterms:created xsi:type="dcterms:W3CDTF">2013-03-05T02:20:13Z</dcterms:created>
  <dcterms:modified xsi:type="dcterms:W3CDTF">2013-03-07T03:19:30Z</dcterms:modified>
</cp:coreProperties>
</file>